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4" r:id="rId2"/>
    <p:sldId id="331" r:id="rId3"/>
    <p:sldId id="430" r:id="rId4"/>
    <p:sldId id="392" r:id="rId5"/>
    <p:sldId id="455" r:id="rId6"/>
    <p:sldId id="456" r:id="rId7"/>
    <p:sldId id="467" r:id="rId8"/>
    <p:sldId id="446" r:id="rId9"/>
    <p:sldId id="445" r:id="rId10"/>
    <p:sldId id="465" r:id="rId11"/>
    <p:sldId id="466" r:id="rId12"/>
    <p:sldId id="447" r:id="rId13"/>
    <p:sldId id="448" r:id="rId14"/>
    <p:sldId id="449" r:id="rId15"/>
    <p:sldId id="450" r:id="rId16"/>
    <p:sldId id="451" r:id="rId17"/>
    <p:sldId id="452" r:id="rId18"/>
    <p:sldId id="454" r:id="rId19"/>
    <p:sldId id="453" r:id="rId20"/>
    <p:sldId id="457" r:id="rId21"/>
    <p:sldId id="458" r:id="rId22"/>
    <p:sldId id="459" r:id="rId23"/>
    <p:sldId id="460" r:id="rId24"/>
    <p:sldId id="462" r:id="rId25"/>
    <p:sldId id="461" r:id="rId26"/>
    <p:sldId id="463" r:id="rId27"/>
    <p:sldId id="464" r:id="rId28"/>
    <p:sldId id="424" r:id="rId29"/>
    <p:sldId id="468" r:id="rId30"/>
    <p:sldId id="469" r:id="rId31"/>
    <p:sldId id="470" r:id="rId3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A6EB4"/>
    <a:srgbClr val="A00078"/>
    <a:srgbClr val="FA8214"/>
    <a:srgbClr val="FF99FF"/>
    <a:srgbClr val="50AAE6"/>
    <a:srgbClr val="A01E28"/>
    <a:srgbClr val="A08232"/>
    <a:srgbClr val="DCA01E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7" autoAdjust="0"/>
    <p:restoredTop sz="91212" autoAdjust="0"/>
  </p:normalViewPr>
  <p:slideViewPr>
    <p:cSldViewPr showGuides="1">
      <p:cViewPr varScale="1">
        <p:scale>
          <a:sx n="111" d="100"/>
          <a:sy n="111" d="100"/>
        </p:scale>
        <p:origin x="1368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7D3F2D-69E0-4292-81C2-ABE1B7D1A2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AB71D6-3999-4B57-8B14-B81962A5F16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tr-TR" sz="900" noProof="0" dirty="0"/>
            <a:t>  </a:t>
          </a:r>
          <a:r>
            <a:rPr lang="en-US" sz="1600" b="1" noProof="0" dirty="0"/>
            <a:t>1 - Introduction</a:t>
          </a:r>
        </a:p>
      </dgm:t>
    </dgm:pt>
    <dgm:pt modelId="{070262D8-6982-45B4-8757-B07A5CC7EA51}" type="parTrans" cxnId="{39060010-E171-451D-92FF-D42BAB2090D9}">
      <dgm:prSet/>
      <dgm:spPr/>
      <dgm:t>
        <a:bodyPr/>
        <a:lstStyle/>
        <a:p>
          <a:endParaRPr lang="en-US"/>
        </a:p>
      </dgm:t>
    </dgm:pt>
    <dgm:pt modelId="{55DB5F70-B877-4BAD-8A78-450C24CF0AE1}" type="sibTrans" cxnId="{39060010-E171-451D-92FF-D42BAB2090D9}">
      <dgm:prSet/>
      <dgm:spPr/>
      <dgm:t>
        <a:bodyPr/>
        <a:lstStyle/>
        <a:p>
          <a:endParaRPr lang="en-US"/>
        </a:p>
      </dgm:t>
    </dgm:pt>
    <dgm:pt modelId="{BCAE400E-A01D-4836-ADEE-7C26232C0C9F}">
      <dgm:prSet custT="1"/>
      <dgm:spPr>
        <a:solidFill>
          <a:srgbClr val="009999"/>
        </a:solidFill>
      </dgm:spPr>
      <dgm:t>
        <a:bodyPr/>
        <a:lstStyle/>
        <a:p>
          <a:r>
            <a:rPr lang="tr-TR" sz="500" dirty="0"/>
            <a:t>  </a:t>
          </a:r>
          <a:r>
            <a:rPr lang="en-US" sz="1600" b="1" noProof="0" dirty="0"/>
            <a:t>2 – Algorithm</a:t>
          </a:r>
        </a:p>
      </dgm:t>
    </dgm:pt>
    <dgm:pt modelId="{024CE43D-6244-4342-876B-EA554E20A2B6}" type="parTrans" cxnId="{903715CE-3D94-46CA-BA25-806CAFD2BA5A}">
      <dgm:prSet/>
      <dgm:spPr/>
      <dgm:t>
        <a:bodyPr/>
        <a:lstStyle/>
        <a:p>
          <a:endParaRPr lang="en-US"/>
        </a:p>
      </dgm:t>
    </dgm:pt>
    <dgm:pt modelId="{35DA8795-6768-434F-94E9-E3206AAC48E3}" type="sibTrans" cxnId="{903715CE-3D94-46CA-BA25-806CAFD2BA5A}">
      <dgm:prSet/>
      <dgm:spPr/>
      <dgm:t>
        <a:bodyPr/>
        <a:lstStyle/>
        <a:p>
          <a:endParaRPr lang="en-US"/>
        </a:p>
      </dgm:t>
    </dgm:pt>
    <dgm:pt modelId="{FC32E11B-4193-4E58-A0A8-B81DFD263B6D}">
      <dgm:prSet custT="1"/>
      <dgm:spPr/>
      <dgm:t>
        <a:bodyPr/>
        <a:lstStyle/>
        <a:p>
          <a:r>
            <a:rPr lang="en-US" sz="1400" noProof="0" dirty="0"/>
            <a:t>Find planar triangles</a:t>
          </a:r>
        </a:p>
      </dgm:t>
    </dgm:pt>
    <dgm:pt modelId="{F1A94F17-595D-4320-A43A-6D5CB83B7C66}" type="parTrans" cxnId="{5EC52BFD-BD7E-4D17-8514-F7B741FCB793}">
      <dgm:prSet/>
      <dgm:spPr/>
      <dgm:t>
        <a:bodyPr/>
        <a:lstStyle/>
        <a:p>
          <a:endParaRPr lang="en-US"/>
        </a:p>
      </dgm:t>
    </dgm:pt>
    <dgm:pt modelId="{DFD6D537-F495-4799-A866-04AA86045989}" type="sibTrans" cxnId="{5EC52BFD-BD7E-4D17-8514-F7B741FCB793}">
      <dgm:prSet/>
      <dgm:spPr/>
      <dgm:t>
        <a:bodyPr/>
        <a:lstStyle/>
        <a:p>
          <a:endParaRPr lang="en-US"/>
        </a:p>
      </dgm:t>
    </dgm:pt>
    <dgm:pt modelId="{AB40D3E9-899A-4C52-B9D7-9AC8AC6892A4}">
      <dgm:prSet custT="1"/>
      <dgm:spPr/>
      <dgm:t>
        <a:bodyPr/>
        <a:lstStyle/>
        <a:p>
          <a:r>
            <a:rPr lang="en-US" sz="1400" noProof="0" dirty="0"/>
            <a:t>Find footprint triangles</a:t>
          </a:r>
        </a:p>
      </dgm:t>
    </dgm:pt>
    <dgm:pt modelId="{056C8B33-88CB-4BB9-BF8A-15140E48F839}" type="parTrans" cxnId="{87232A6B-DE6B-474F-88AF-912D534C5378}">
      <dgm:prSet/>
      <dgm:spPr/>
      <dgm:t>
        <a:bodyPr/>
        <a:lstStyle/>
        <a:p>
          <a:endParaRPr lang="en-US"/>
        </a:p>
      </dgm:t>
    </dgm:pt>
    <dgm:pt modelId="{22EECA85-22DD-4615-8D24-333DB38A15CC}" type="sibTrans" cxnId="{87232A6B-DE6B-474F-88AF-912D534C5378}">
      <dgm:prSet/>
      <dgm:spPr/>
      <dgm:t>
        <a:bodyPr/>
        <a:lstStyle/>
        <a:p>
          <a:endParaRPr lang="en-US"/>
        </a:p>
      </dgm:t>
    </dgm:pt>
    <dgm:pt modelId="{3081C648-9D0D-47ED-8156-357AA06494B8}">
      <dgm:prSet custT="1"/>
      <dgm:spPr/>
      <dgm:t>
        <a:bodyPr/>
        <a:lstStyle/>
        <a:p>
          <a:r>
            <a:rPr lang="en-US" sz="1400" b="1" noProof="0" dirty="0"/>
            <a:t>The Main Principles of Algorithm</a:t>
          </a:r>
        </a:p>
      </dgm:t>
    </dgm:pt>
    <dgm:pt modelId="{53B87F63-D01B-443D-BC8C-EB4E3E261F85}" type="parTrans" cxnId="{2BB0BBDD-D318-41D0-A8D3-6C8808F45908}">
      <dgm:prSet/>
      <dgm:spPr/>
      <dgm:t>
        <a:bodyPr/>
        <a:lstStyle/>
        <a:p>
          <a:endParaRPr lang="en-US"/>
        </a:p>
      </dgm:t>
    </dgm:pt>
    <dgm:pt modelId="{7E1596B2-7CA4-42CE-A79E-2F6E49424C79}" type="sibTrans" cxnId="{2BB0BBDD-D318-41D0-A8D3-6C8808F45908}">
      <dgm:prSet/>
      <dgm:spPr/>
      <dgm:t>
        <a:bodyPr/>
        <a:lstStyle/>
        <a:p>
          <a:endParaRPr lang="en-US"/>
        </a:p>
      </dgm:t>
    </dgm:pt>
    <dgm:pt modelId="{FD3A5E39-0493-4A29-893C-33000B9B05FF}">
      <dgm:prSet/>
      <dgm:spPr/>
      <dgm:t>
        <a:bodyPr/>
        <a:lstStyle/>
        <a:p>
          <a:endParaRPr lang="en-US" sz="1100" noProof="0" dirty="0"/>
        </a:p>
      </dgm:t>
    </dgm:pt>
    <dgm:pt modelId="{A66B9B45-870D-4247-A6B9-8798A1D27618}" type="parTrans" cxnId="{590BC263-B399-4A50-9441-5FC9F78D5132}">
      <dgm:prSet/>
      <dgm:spPr/>
      <dgm:t>
        <a:bodyPr/>
        <a:lstStyle/>
        <a:p>
          <a:endParaRPr lang="en-US"/>
        </a:p>
      </dgm:t>
    </dgm:pt>
    <dgm:pt modelId="{40CBD59E-C19C-499A-B887-DCD72FBEBB72}" type="sibTrans" cxnId="{590BC263-B399-4A50-9441-5FC9F78D5132}">
      <dgm:prSet/>
      <dgm:spPr/>
      <dgm:t>
        <a:bodyPr/>
        <a:lstStyle/>
        <a:p>
          <a:endParaRPr lang="en-US"/>
        </a:p>
      </dgm:t>
    </dgm:pt>
    <dgm:pt modelId="{70F83820-DCD3-4C05-BCAC-0B1B1B2BCF90}">
      <dgm:prSet custT="1"/>
      <dgm:spPr/>
      <dgm:t>
        <a:bodyPr/>
        <a:lstStyle/>
        <a:p>
          <a:endParaRPr lang="en-US" sz="1400" noProof="0" dirty="0"/>
        </a:p>
      </dgm:t>
    </dgm:pt>
    <dgm:pt modelId="{A018D80F-6F84-4BE3-B7D7-39EE963D849D}" type="parTrans" cxnId="{68B83E2C-8E1E-467A-B63D-1FF643A5B752}">
      <dgm:prSet/>
      <dgm:spPr/>
      <dgm:t>
        <a:bodyPr/>
        <a:lstStyle/>
        <a:p>
          <a:endParaRPr lang="en-US"/>
        </a:p>
      </dgm:t>
    </dgm:pt>
    <dgm:pt modelId="{77A4C003-4619-4F3D-BEDA-297C5355EE2C}" type="sibTrans" cxnId="{68B83E2C-8E1E-467A-B63D-1FF643A5B752}">
      <dgm:prSet/>
      <dgm:spPr/>
      <dgm:t>
        <a:bodyPr/>
        <a:lstStyle/>
        <a:p>
          <a:endParaRPr lang="en-US"/>
        </a:p>
      </dgm:t>
    </dgm:pt>
    <dgm:pt modelId="{9508F03C-CD5F-4E1A-8FB2-ECAAD0729EB7}">
      <dgm:prSet custT="1"/>
      <dgm:spPr/>
      <dgm:t>
        <a:bodyPr/>
        <a:lstStyle/>
        <a:p>
          <a:endParaRPr lang="en-US" sz="1400" noProof="0" dirty="0"/>
        </a:p>
      </dgm:t>
    </dgm:pt>
    <dgm:pt modelId="{330D9C7E-719A-4868-8512-CA31E86298AB}" type="parTrans" cxnId="{2EDBB1AD-FAFE-4458-935F-B63D7D6D9750}">
      <dgm:prSet/>
      <dgm:spPr/>
      <dgm:t>
        <a:bodyPr/>
        <a:lstStyle/>
        <a:p>
          <a:endParaRPr lang="en-US"/>
        </a:p>
      </dgm:t>
    </dgm:pt>
    <dgm:pt modelId="{1BFADF08-649C-4103-8C73-26575CFAA0EE}" type="sibTrans" cxnId="{2EDBB1AD-FAFE-4458-935F-B63D7D6D9750}">
      <dgm:prSet/>
      <dgm:spPr/>
      <dgm:t>
        <a:bodyPr/>
        <a:lstStyle/>
        <a:p>
          <a:endParaRPr lang="en-US"/>
        </a:p>
      </dgm:t>
    </dgm:pt>
    <dgm:pt modelId="{155763B1-458D-4C9C-9D90-03D1873231F6}">
      <dgm:prSet custT="1"/>
      <dgm:spPr/>
      <dgm:t>
        <a:bodyPr/>
        <a:lstStyle/>
        <a:p>
          <a:r>
            <a:rPr lang="en-US" sz="1400" b="1" noProof="0" dirty="0"/>
            <a:t>Building footprint creation</a:t>
          </a:r>
        </a:p>
      </dgm:t>
    </dgm:pt>
    <dgm:pt modelId="{B0E20D18-A9BD-4783-9823-4793BAEF2DCF}" type="parTrans" cxnId="{CE641E38-893F-436C-95C7-605A3DBC1EC3}">
      <dgm:prSet/>
      <dgm:spPr/>
      <dgm:t>
        <a:bodyPr/>
        <a:lstStyle/>
        <a:p>
          <a:endParaRPr lang="en-US"/>
        </a:p>
      </dgm:t>
    </dgm:pt>
    <dgm:pt modelId="{69CEDC90-DE44-4E37-A369-04ADDDEC3D22}" type="sibTrans" cxnId="{CE641E38-893F-436C-95C7-605A3DBC1EC3}">
      <dgm:prSet/>
      <dgm:spPr/>
      <dgm:t>
        <a:bodyPr/>
        <a:lstStyle/>
        <a:p>
          <a:endParaRPr lang="en-US"/>
        </a:p>
      </dgm:t>
    </dgm:pt>
    <dgm:pt modelId="{8ACF7652-BA2A-4E18-9EDE-02C60DB46265}">
      <dgm:prSet/>
      <dgm:spPr/>
      <dgm:t>
        <a:bodyPr/>
        <a:lstStyle/>
        <a:p>
          <a:endParaRPr lang="en-US" sz="1100" noProof="0" dirty="0"/>
        </a:p>
      </dgm:t>
    </dgm:pt>
    <dgm:pt modelId="{F26F0453-B2BB-445F-9DE0-CAA302881700}" type="parTrans" cxnId="{F29C83F9-8497-4B92-B0E3-054B60F79E56}">
      <dgm:prSet/>
      <dgm:spPr/>
      <dgm:t>
        <a:bodyPr/>
        <a:lstStyle/>
        <a:p>
          <a:endParaRPr lang="en-US"/>
        </a:p>
      </dgm:t>
    </dgm:pt>
    <dgm:pt modelId="{7D071743-BD5B-4944-A20A-B4F3013501C9}" type="sibTrans" cxnId="{F29C83F9-8497-4B92-B0E3-054B60F79E56}">
      <dgm:prSet/>
      <dgm:spPr/>
      <dgm:t>
        <a:bodyPr/>
        <a:lstStyle/>
        <a:p>
          <a:endParaRPr lang="en-US"/>
        </a:p>
      </dgm:t>
    </dgm:pt>
    <dgm:pt modelId="{D75D5496-DC4C-4C0D-9024-30EC75E9F599}">
      <dgm:prSet/>
      <dgm:spPr/>
      <dgm:t>
        <a:bodyPr/>
        <a:lstStyle/>
        <a:p>
          <a:endParaRPr lang="en-US" sz="1000" noProof="0" dirty="0"/>
        </a:p>
      </dgm:t>
    </dgm:pt>
    <dgm:pt modelId="{6DA71B62-50E5-4602-AFAA-B8FDB3D54904}" type="parTrans" cxnId="{0552E90E-DBBC-4E21-A4D0-8930F844A22C}">
      <dgm:prSet/>
      <dgm:spPr/>
      <dgm:t>
        <a:bodyPr/>
        <a:lstStyle/>
        <a:p>
          <a:endParaRPr lang="en-US"/>
        </a:p>
      </dgm:t>
    </dgm:pt>
    <dgm:pt modelId="{6DB43437-8A12-4130-80EA-8BA5CA61E626}" type="sibTrans" cxnId="{0552E90E-DBBC-4E21-A4D0-8930F844A22C}">
      <dgm:prSet/>
      <dgm:spPr/>
      <dgm:t>
        <a:bodyPr/>
        <a:lstStyle/>
        <a:p>
          <a:endParaRPr lang="en-US"/>
        </a:p>
      </dgm:t>
    </dgm:pt>
    <dgm:pt modelId="{8130F215-BF09-4196-90BB-ADE4C3CEFA12}">
      <dgm:prSet custT="1"/>
      <dgm:spPr/>
      <dgm:t>
        <a:bodyPr/>
        <a:lstStyle/>
        <a:p>
          <a:endParaRPr lang="en-US" sz="1400" noProof="0" dirty="0"/>
        </a:p>
      </dgm:t>
    </dgm:pt>
    <dgm:pt modelId="{22E7784A-96EA-4ECC-997C-07777BBEC081}" type="sibTrans" cxnId="{3B7869D8-2C9D-4AF6-A662-50E0F11CEB98}">
      <dgm:prSet/>
      <dgm:spPr/>
      <dgm:t>
        <a:bodyPr/>
        <a:lstStyle/>
        <a:p>
          <a:endParaRPr lang="en-US"/>
        </a:p>
      </dgm:t>
    </dgm:pt>
    <dgm:pt modelId="{1085AAD4-21FE-48F8-910A-34229B567CE2}" type="parTrans" cxnId="{3B7869D8-2C9D-4AF6-A662-50E0F11CEB98}">
      <dgm:prSet/>
      <dgm:spPr/>
      <dgm:t>
        <a:bodyPr/>
        <a:lstStyle/>
        <a:p>
          <a:endParaRPr lang="en-US"/>
        </a:p>
      </dgm:t>
    </dgm:pt>
    <dgm:pt modelId="{8D28632B-7E66-403F-BE28-5F2357C0F1AA}">
      <dgm:prSet custT="1"/>
      <dgm:spPr/>
      <dgm:t>
        <a:bodyPr/>
        <a:lstStyle/>
        <a:p>
          <a:endParaRPr lang="en-US" sz="1400" noProof="0" dirty="0"/>
        </a:p>
      </dgm:t>
    </dgm:pt>
    <dgm:pt modelId="{5A8C43ED-45B7-4966-9895-F9756272F7FF}" type="parTrans" cxnId="{2155899C-D5BA-4E26-9284-55ADDE728635}">
      <dgm:prSet/>
      <dgm:spPr/>
      <dgm:t>
        <a:bodyPr/>
        <a:lstStyle/>
        <a:p>
          <a:endParaRPr lang="en-US"/>
        </a:p>
      </dgm:t>
    </dgm:pt>
    <dgm:pt modelId="{9294BC37-582E-4256-A539-CB9E5895EA19}" type="sibTrans" cxnId="{2155899C-D5BA-4E26-9284-55ADDE728635}">
      <dgm:prSet/>
      <dgm:spPr/>
      <dgm:t>
        <a:bodyPr/>
        <a:lstStyle/>
        <a:p>
          <a:endParaRPr lang="en-US"/>
        </a:p>
      </dgm:t>
    </dgm:pt>
    <dgm:pt modelId="{E83EA082-C985-4886-ADA7-795FBF788834}">
      <dgm:prSet custT="1"/>
      <dgm:spPr/>
      <dgm:t>
        <a:bodyPr/>
        <a:lstStyle/>
        <a:p>
          <a:r>
            <a:rPr lang="en-US" sz="1400" noProof="0" dirty="0"/>
            <a:t>Filter the non-footprint vertices</a:t>
          </a:r>
        </a:p>
      </dgm:t>
    </dgm:pt>
    <dgm:pt modelId="{FEF81FB4-8FBE-4F04-9371-A5308668B094}" type="parTrans" cxnId="{DC513D68-9951-425F-86E0-1BA608833C84}">
      <dgm:prSet/>
      <dgm:spPr/>
      <dgm:t>
        <a:bodyPr/>
        <a:lstStyle/>
        <a:p>
          <a:endParaRPr lang="en-US"/>
        </a:p>
      </dgm:t>
    </dgm:pt>
    <dgm:pt modelId="{B157813E-992A-45B8-8C74-4313FE5C7692}" type="sibTrans" cxnId="{DC513D68-9951-425F-86E0-1BA608833C84}">
      <dgm:prSet/>
      <dgm:spPr/>
      <dgm:t>
        <a:bodyPr/>
        <a:lstStyle/>
        <a:p>
          <a:endParaRPr lang="en-US"/>
        </a:p>
      </dgm:t>
    </dgm:pt>
    <dgm:pt modelId="{C995CE95-7E3D-4155-9773-C0BD2CC56053}">
      <dgm:prSet custT="1"/>
      <dgm:spPr/>
      <dgm:t>
        <a:bodyPr/>
        <a:lstStyle/>
        <a:p>
          <a:r>
            <a:rPr lang="en-US" sz="1400" b="1" noProof="0" dirty="0"/>
            <a:t>Building height detection rooftop creation</a:t>
          </a:r>
        </a:p>
      </dgm:t>
    </dgm:pt>
    <dgm:pt modelId="{3E32F8CC-160F-4852-8FAE-B61201C93E35}" type="parTrans" cxnId="{59ACDB88-9035-4EAA-81BE-637CAAE9692C}">
      <dgm:prSet/>
      <dgm:spPr/>
      <dgm:t>
        <a:bodyPr/>
        <a:lstStyle/>
        <a:p>
          <a:endParaRPr lang="en-US"/>
        </a:p>
      </dgm:t>
    </dgm:pt>
    <dgm:pt modelId="{1B01F954-1212-4B3C-8E7B-891556A88D5D}" type="sibTrans" cxnId="{59ACDB88-9035-4EAA-81BE-637CAAE9692C}">
      <dgm:prSet/>
      <dgm:spPr/>
      <dgm:t>
        <a:bodyPr/>
        <a:lstStyle/>
        <a:p>
          <a:endParaRPr lang="en-US"/>
        </a:p>
      </dgm:t>
    </dgm:pt>
    <dgm:pt modelId="{BDF77A3C-4CE1-4F80-AD2D-846FB96BC5FD}">
      <dgm:prSet custT="1"/>
      <dgm:spPr/>
      <dgm:t>
        <a:bodyPr/>
        <a:lstStyle/>
        <a:p>
          <a:r>
            <a:rPr lang="en-US" sz="1400" b="0" noProof="0" dirty="0"/>
            <a:t>Identify the requirements for </a:t>
          </a:r>
          <a:r>
            <a:rPr lang="en-US" sz="1400" b="0" noProof="0" dirty="0" err="1"/>
            <a:t>LoD</a:t>
          </a:r>
          <a:r>
            <a:rPr lang="en-US" sz="1400" b="0" noProof="0" dirty="0"/>
            <a:t> 1.2</a:t>
          </a:r>
        </a:p>
      </dgm:t>
    </dgm:pt>
    <dgm:pt modelId="{0DD533A1-099C-40B2-8A2E-CC114D36A828}" type="parTrans" cxnId="{C47A8C44-F1B7-4A8A-A380-4451D801F529}">
      <dgm:prSet/>
      <dgm:spPr/>
      <dgm:t>
        <a:bodyPr/>
        <a:lstStyle/>
        <a:p>
          <a:endParaRPr lang="en-US"/>
        </a:p>
      </dgm:t>
    </dgm:pt>
    <dgm:pt modelId="{DE65437B-4DE1-4180-A5FC-B13ECFAC3880}" type="sibTrans" cxnId="{C47A8C44-F1B7-4A8A-A380-4451D801F529}">
      <dgm:prSet/>
      <dgm:spPr/>
      <dgm:t>
        <a:bodyPr/>
        <a:lstStyle/>
        <a:p>
          <a:endParaRPr lang="en-US"/>
        </a:p>
      </dgm:t>
    </dgm:pt>
    <dgm:pt modelId="{1E1106BC-C539-49D7-BC98-05884DF0E0B5}">
      <dgm:prSet custT="1"/>
      <dgm:spPr/>
      <dgm:t>
        <a:bodyPr/>
        <a:lstStyle/>
        <a:p>
          <a:r>
            <a:rPr lang="en-US" sz="1400" b="0" noProof="0" dirty="0"/>
            <a:t>Derive building heights satisfy the conditions</a:t>
          </a:r>
        </a:p>
      </dgm:t>
    </dgm:pt>
    <dgm:pt modelId="{5E5906BB-5A09-4790-AF39-E961DF4259C1}" type="parTrans" cxnId="{1A248ECE-932F-4323-9C90-9DD209149983}">
      <dgm:prSet/>
      <dgm:spPr/>
      <dgm:t>
        <a:bodyPr/>
        <a:lstStyle/>
        <a:p>
          <a:endParaRPr lang="en-US"/>
        </a:p>
      </dgm:t>
    </dgm:pt>
    <dgm:pt modelId="{CA899AA2-26A2-48D9-9461-988117EE05E7}" type="sibTrans" cxnId="{1A248ECE-932F-4323-9C90-9DD209149983}">
      <dgm:prSet/>
      <dgm:spPr/>
      <dgm:t>
        <a:bodyPr/>
        <a:lstStyle/>
        <a:p>
          <a:endParaRPr lang="en-US"/>
        </a:p>
      </dgm:t>
    </dgm:pt>
    <dgm:pt modelId="{31BA1DCA-3F84-48D5-9B35-57BCF98E489C}">
      <dgm:prSet custT="1"/>
      <dgm:spPr/>
      <dgm:t>
        <a:bodyPr/>
        <a:lstStyle/>
        <a:p>
          <a:r>
            <a:rPr lang="en-US" sz="1400" b="0" noProof="0" dirty="0"/>
            <a:t>Rooftop triangulation</a:t>
          </a:r>
        </a:p>
      </dgm:t>
    </dgm:pt>
    <dgm:pt modelId="{34DD9839-3561-4F78-99BE-FA2D6666A827}" type="parTrans" cxnId="{A38EB151-7EC8-4157-9792-FEB9FB3C99E4}">
      <dgm:prSet/>
      <dgm:spPr/>
      <dgm:t>
        <a:bodyPr/>
        <a:lstStyle/>
        <a:p>
          <a:endParaRPr lang="en-US"/>
        </a:p>
      </dgm:t>
    </dgm:pt>
    <dgm:pt modelId="{D80A79D7-57D7-42AF-9F55-4FF82A6EA975}" type="sibTrans" cxnId="{A38EB151-7EC8-4157-9792-FEB9FB3C99E4}">
      <dgm:prSet/>
      <dgm:spPr/>
      <dgm:t>
        <a:bodyPr/>
        <a:lstStyle/>
        <a:p>
          <a:endParaRPr lang="en-US"/>
        </a:p>
      </dgm:t>
    </dgm:pt>
    <dgm:pt modelId="{2C519B29-D396-4898-A407-7ED3C9BC8F73}">
      <dgm:prSet custT="1"/>
      <dgm:spPr/>
      <dgm:t>
        <a:bodyPr/>
        <a:lstStyle/>
        <a:p>
          <a:r>
            <a:rPr lang="en-US" sz="1400" b="1" noProof="0" dirty="0"/>
            <a:t>Building sidewall creation</a:t>
          </a:r>
        </a:p>
      </dgm:t>
    </dgm:pt>
    <dgm:pt modelId="{7ABE71AF-D691-47EB-B22A-5203F6A9BCF4}" type="parTrans" cxnId="{24B74935-A67E-4A05-8530-10F374180DEA}">
      <dgm:prSet/>
      <dgm:spPr/>
      <dgm:t>
        <a:bodyPr/>
        <a:lstStyle/>
        <a:p>
          <a:endParaRPr lang="en-US"/>
        </a:p>
      </dgm:t>
    </dgm:pt>
    <dgm:pt modelId="{2CF4C3D0-ED7F-441F-BCA8-DDF707FC8BDD}" type="sibTrans" cxnId="{24B74935-A67E-4A05-8530-10F374180DEA}">
      <dgm:prSet/>
      <dgm:spPr/>
      <dgm:t>
        <a:bodyPr/>
        <a:lstStyle/>
        <a:p>
          <a:endParaRPr lang="en-US"/>
        </a:p>
      </dgm:t>
    </dgm:pt>
    <dgm:pt modelId="{CFE7E416-301A-4905-87B4-E301FA3CDDEA}">
      <dgm:prSet custT="1"/>
      <dgm:spPr/>
      <dgm:t>
        <a:bodyPr/>
        <a:lstStyle/>
        <a:p>
          <a:r>
            <a:rPr lang="en-US" sz="1400" b="0" noProof="0" dirty="0"/>
            <a:t>Rectangle generation</a:t>
          </a:r>
        </a:p>
      </dgm:t>
    </dgm:pt>
    <dgm:pt modelId="{7F1A0FF2-0125-4F89-86DB-98D249F8CD42}" type="parTrans" cxnId="{6EC97768-086D-4601-8AA3-E521D1AD2AD8}">
      <dgm:prSet/>
      <dgm:spPr/>
      <dgm:t>
        <a:bodyPr/>
        <a:lstStyle/>
        <a:p>
          <a:endParaRPr lang="en-US"/>
        </a:p>
      </dgm:t>
    </dgm:pt>
    <dgm:pt modelId="{68E967D3-A1BE-47F2-9B36-EE818B4D1990}" type="sibTrans" cxnId="{6EC97768-086D-4601-8AA3-E521D1AD2AD8}">
      <dgm:prSet/>
      <dgm:spPr/>
      <dgm:t>
        <a:bodyPr/>
        <a:lstStyle/>
        <a:p>
          <a:endParaRPr lang="en-US"/>
        </a:p>
      </dgm:t>
    </dgm:pt>
    <dgm:pt modelId="{613605D2-B553-4A79-9ED5-FA49C3EF1A99}">
      <dgm:prSet custT="1"/>
      <dgm:spPr/>
      <dgm:t>
        <a:bodyPr/>
        <a:lstStyle/>
        <a:p>
          <a:r>
            <a:rPr lang="en-US" sz="1400" b="0" noProof="0" dirty="0"/>
            <a:t>Create triangles from the rectangles</a:t>
          </a:r>
        </a:p>
      </dgm:t>
    </dgm:pt>
    <dgm:pt modelId="{B73F44B0-17BC-4BF4-8B4E-40DB098346D5}" type="parTrans" cxnId="{51FB9012-EF2B-4010-AD60-6F0A55DCFD0E}">
      <dgm:prSet/>
      <dgm:spPr/>
      <dgm:t>
        <a:bodyPr/>
        <a:lstStyle/>
        <a:p>
          <a:endParaRPr lang="en-US"/>
        </a:p>
      </dgm:t>
    </dgm:pt>
    <dgm:pt modelId="{5476939F-EA66-4233-B223-8132582D80AE}" type="sibTrans" cxnId="{51FB9012-EF2B-4010-AD60-6F0A55DCFD0E}">
      <dgm:prSet/>
      <dgm:spPr/>
      <dgm:t>
        <a:bodyPr/>
        <a:lstStyle/>
        <a:p>
          <a:endParaRPr lang="en-US"/>
        </a:p>
      </dgm:t>
    </dgm:pt>
    <dgm:pt modelId="{F2DB1E8D-5877-4B8E-8C9E-E5378F00E246}">
      <dgm:prSet custT="1"/>
      <dgm:spPr/>
      <dgm:t>
        <a:bodyPr/>
        <a:lstStyle/>
        <a:p>
          <a:r>
            <a:rPr lang="en-US" sz="1400" b="0" noProof="0" dirty="0"/>
            <a:t>Merge all footprint + rooftop + footprint</a:t>
          </a:r>
        </a:p>
      </dgm:t>
    </dgm:pt>
    <dgm:pt modelId="{E423077E-FA29-47FC-BD6B-ED8516D751B2}" type="parTrans" cxnId="{EFF132A2-D49F-4D80-9926-738F8980F79A}">
      <dgm:prSet/>
      <dgm:spPr/>
      <dgm:t>
        <a:bodyPr/>
        <a:lstStyle/>
        <a:p>
          <a:endParaRPr lang="en-US"/>
        </a:p>
      </dgm:t>
    </dgm:pt>
    <dgm:pt modelId="{0310D09B-BA5F-4877-95CE-D7C71F4D01C2}" type="sibTrans" cxnId="{EFF132A2-D49F-4D80-9926-738F8980F79A}">
      <dgm:prSet/>
      <dgm:spPr/>
      <dgm:t>
        <a:bodyPr/>
        <a:lstStyle/>
        <a:p>
          <a:endParaRPr lang="en-US"/>
        </a:p>
      </dgm:t>
    </dgm:pt>
    <dgm:pt modelId="{F4C3E10E-B580-434B-8C90-812FE055A3BE}">
      <dgm:prSet custT="1"/>
      <dgm:spPr/>
      <dgm:t>
        <a:bodyPr/>
        <a:lstStyle/>
        <a:p>
          <a:endParaRPr lang="en-US" sz="1400" noProof="0" dirty="0"/>
        </a:p>
      </dgm:t>
    </dgm:pt>
    <dgm:pt modelId="{46B1B0A4-DB7D-4191-A6DA-8AC3BDD24CD5}" type="parTrans" cxnId="{F9893FB7-A12F-460D-A5A2-7D1EBFC26A31}">
      <dgm:prSet/>
      <dgm:spPr/>
      <dgm:t>
        <a:bodyPr/>
        <a:lstStyle/>
        <a:p>
          <a:endParaRPr lang="en-US"/>
        </a:p>
      </dgm:t>
    </dgm:pt>
    <dgm:pt modelId="{3D6F10FD-901B-4C9E-9AAB-2223EEBBCD4B}" type="sibTrans" cxnId="{F9893FB7-A12F-460D-A5A2-7D1EBFC26A31}">
      <dgm:prSet/>
      <dgm:spPr/>
      <dgm:t>
        <a:bodyPr/>
        <a:lstStyle/>
        <a:p>
          <a:endParaRPr lang="en-US"/>
        </a:p>
      </dgm:t>
    </dgm:pt>
    <dgm:pt modelId="{069B3D19-69D8-4BBF-96BD-3622DED586D7}">
      <dgm:prSet custT="1"/>
      <dgm:spPr/>
      <dgm:t>
        <a:bodyPr/>
        <a:lstStyle/>
        <a:p>
          <a:endParaRPr lang="en-US" sz="1400" b="0" noProof="0" dirty="0"/>
        </a:p>
      </dgm:t>
    </dgm:pt>
    <dgm:pt modelId="{AD68A4DF-9693-4234-91BA-28E53F47FC44}" type="parTrans" cxnId="{2AAA7BB1-2BF0-4932-AE39-12509C087C62}">
      <dgm:prSet/>
      <dgm:spPr/>
      <dgm:t>
        <a:bodyPr/>
        <a:lstStyle/>
        <a:p>
          <a:endParaRPr lang="en-US"/>
        </a:p>
      </dgm:t>
    </dgm:pt>
    <dgm:pt modelId="{61294DB0-570E-45DC-8019-2A5E859032FA}" type="sibTrans" cxnId="{2AAA7BB1-2BF0-4932-AE39-12509C087C62}">
      <dgm:prSet/>
      <dgm:spPr/>
      <dgm:t>
        <a:bodyPr/>
        <a:lstStyle/>
        <a:p>
          <a:endParaRPr lang="en-US"/>
        </a:p>
      </dgm:t>
    </dgm:pt>
    <dgm:pt modelId="{ADC0A38C-71EE-4205-B2F1-D570A83782FB}">
      <dgm:prSet custT="1"/>
      <dgm:spPr/>
      <dgm:t>
        <a:bodyPr/>
        <a:lstStyle/>
        <a:p>
          <a:r>
            <a:rPr lang="en-US" sz="1400" b="1" noProof="0" dirty="0"/>
            <a:t>Final Result Preview</a:t>
          </a:r>
        </a:p>
      </dgm:t>
    </dgm:pt>
    <dgm:pt modelId="{A4FC3E05-2363-4D5F-A1B4-9A1B857604F4}" type="parTrans" cxnId="{D0EFC343-DA99-4D24-98FC-3AF72BA7BC46}">
      <dgm:prSet/>
      <dgm:spPr/>
      <dgm:t>
        <a:bodyPr/>
        <a:lstStyle/>
        <a:p>
          <a:endParaRPr lang="en-US"/>
        </a:p>
      </dgm:t>
    </dgm:pt>
    <dgm:pt modelId="{06BB9516-A4EB-4FF9-9FDF-1786B3955E65}" type="sibTrans" cxnId="{D0EFC343-DA99-4D24-98FC-3AF72BA7BC46}">
      <dgm:prSet/>
      <dgm:spPr/>
      <dgm:t>
        <a:bodyPr/>
        <a:lstStyle/>
        <a:p>
          <a:endParaRPr lang="en-US"/>
        </a:p>
      </dgm:t>
    </dgm:pt>
    <dgm:pt modelId="{BDD95CB2-695D-4DDA-8ACC-C24AA8C73150}" type="pres">
      <dgm:prSet presAssocID="{927D3F2D-69E0-4292-81C2-ABE1B7D1A2FF}" presName="linear" presStyleCnt="0">
        <dgm:presLayoutVars>
          <dgm:animLvl val="lvl"/>
          <dgm:resizeHandles val="exact"/>
        </dgm:presLayoutVars>
      </dgm:prSet>
      <dgm:spPr/>
    </dgm:pt>
    <dgm:pt modelId="{23D7EE42-4D2B-4B0B-B7CD-13EA409D42A4}" type="pres">
      <dgm:prSet presAssocID="{92AB71D6-3999-4B57-8B14-B81962A5F16A}" presName="parentText" presStyleLbl="node1" presStyleIdx="0" presStyleCnt="3" custLinFactNeighborY="3610">
        <dgm:presLayoutVars>
          <dgm:chMax val="0"/>
          <dgm:bulletEnabled val="1"/>
        </dgm:presLayoutVars>
      </dgm:prSet>
      <dgm:spPr/>
    </dgm:pt>
    <dgm:pt modelId="{2C92ADFA-DDFA-4110-A17D-B20DC9611634}" type="pres">
      <dgm:prSet presAssocID="{92AB71D6-3999-4B57-8B14-B81962A5F16A}" presName="childText" presStyleLbl="revTx" presStyleIdx="0" presStyleCnt="3" custScaleY="76142">
        <dgm:presLayoutVars>
          <dgm:bulletEnabled val="1"/>
        </dgm:presLayoutVars>
      </dgm:prSet>
      <dgm:spPr/>
    </dgm:pt>
    <dgm:pt modelId="{3811B52A-6A2C-470C-89B1-A52639591B87}" type="pres">
      <dgm:prSet presAssocID="{BCAE400E-A01D-4836-ADEE-7C26232C0C9F}" presName="parentText" presStyleLbl="node1" presStyleIdx="1" presStyleCnt="3" custLinFactNeighborY="1502">
        <dgm:presLayoutVars>
          <dgm:chMax val="0"/>
          <dgm:bulletEnabled val="1"/>
        </dgm:presLayoutVars>
      </dgm:prSet>
      <dgm:spPr/>
    </dgm:pt>
    <dgm:pt modelId="{A554D562-BD52-40AB-8729-ECA9E11CD6F7}" type="pres">
      <dgm:prSet presAssocID="{BCAE400E-A01D-4836-ADEE-7C26232C0C9F}" presName="childText" presStyleLbl="revTx" presStyleIdx="1" presStyleCnt="3">
        <dgm:presLayoutVars>
          <dgm:bulletEnabled val="1"/>
        </dgm:presLayoutVars>
      </dgm:prSet>
      <dgm:spPr/>
    </dgm:pt>
    <dgm:pt modelId="{40BD5B46-0CED-4B47-AB2B-31CF36D75417}" type="pres">
      <dgm:prSet presAssocID="{9508F03C-CD5F-4E1A-8FB2-ECAAD0729EB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F10C402-83B2-4FEF-86EA-103A45FEBEC9}" type="pres">
      <dgm:prSet presAssocID="{9508F03C-CD5F-4E1A-8FB2-ECAAD0729EB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552E90E-DBBC-4E21-A4D0-8930F844A22C}" srcId="{9508F03C-CD5F-4E1A-8FB2-ECAAD0729EB7}" destId="{D75D5496-DC4C-4C0D-9024-30EC75E9F599}" srcOrd="1" destOrd="0" parTransId="{6DA71B62-50E5-4602-AFAA-B8FDB3D54904}" sibTransId="{6DB43437-8A12-4130-80EA-8BA5CA61E626}"/>
    <dgm:cxn modelId="{39060010-E171-451D-92FF-D42BAB2090D9}" srcId="{927D3F2D-69E0-4292-81C2-ABE1B7D1A2FF}" destId="{92AB71D6-3999-4B57-8B14-B81962A5F16A}" srcOrd="0" destOrd="0" parTransId="{070262D8-6982-45B4-8757-B07A5CC7EA51}" sibTransId="{55DB5F70-B877-4BAD-8A78-450C24CF0AE1}"/>
    <dgm:cxn modelId="{51FB9012-EF2B-4010-AD60-6F0A55DCFD0E}" srcId="{2C519B29-D396-4898-A407-7ED3C9BC8F73}" destId="{613605D2-B553-4A79-9ED5-FA49C3EF1A99}" srcOrd="1" destOrd="0" parTransId="{B73F44B0-17BC-4BF4-8B4E-40DB098346D5}" sibTransId="{5476939F-EA66-4233-B223-8132582D80AE}"/>
    <dgm:cxn modelId="{68B83E2C-8E1E-467A-B63D-1FF643A5B752}" srcId="{BCAE400E-A01D-4836-ADEE-7C26232C0C9F}" destId="{70F83820-DCD3-4C05-BCAC-0B1B1B2BCF90}" srcOrd="0" destOrd="0" parTransId="{A018D80F-6F84-4BE3-B7D7-39EE963D849D}" sibTransId="{77A4C003-4619-4F3D-BEDA-297C5355EE2C}"/>
    <dgm:cxn modelId="{0A9CA32D-4752-4EBA-8527-1DE7F00762C0}" type="presOf" srcId="{FD3A5E39-0493-4A29-893C-33000B9B05FF}" destId="{2C92ADFA-DDFA-4110-A17D-B20DC9611634}" srcOrd="0" destOrd="0" presId="urn:microsoft.com/office/officeart/2005/8/layout/vList2"/>
    <dgm:cxn modelId="{24B74935-A67E-4A05-8530-10F374180DEA}" srcId="{BCAE400E-A01D-4836-ADEE-7C26232C0C9F}" destId="{2C519B29-D396-4898-A407-7ED3C9BC8F73}" srcOrd="3" destOrd="0" parTransId="{7ABE71AF-D691-47EB-B22A-5203F6A9BCF4}" sibTransId="{2CF4C3D0-ED7F-441F-BCA8-DDF707FC8BDD}"/>
    <dgm:cxn modelId="{CE641E38-893F-436C-95C7-605A3DBC1EC3}" srcId="{BCAE400E-A01D-4836-ADEE-7C26232C0C9F}" destId="{155763B1-458D-4C9C-9D90-03D1873231F6}" srcOrd="1" destOrd="0" parTransId="{B0E20D18-A9BD-4783-9823-4793BAEF2DCF}" sibTransId="{69CEDC90-DE44-4E37-A369-04ADDDEC3D22}"/>
    <dgm:cxn modelId="{3E654B62-EDB2-404C-8181-A384ED3B6C0D}" type="presOf" srcId="{ADC0A38C-71EE-4205-B2F1-D570A83782FB}" destId="{2C92ADFA-DDFA-4110-A17D-B20DC9611634}" srcOrd="0" destOrd="1" presId="urn:microsoft.com/office/officeart/2005/8/layout/vList2"/>
    <dgm:cxn modelId="{D74B8762-0E5B-4316-8BC8-DED202C3CA25}" type="presOf" srcId="{BDF77A3C-4CE1-4F80-AD2D-846FB96BC5FD}" destId="{A554D562-BD52-40AB-8729-ECA9E11CD6F7}" srcOrd="0" destOrd="7" presId="urn:microsoft.com/office/officeart/2005/8/layout/vList2"/>
    <dgm:cxn modelId="{C1B9F062-CA26-48A2-80B5-2534666AED55}" type="presOf" srcId="{BCAE400E-A01D-4836-ADEE-7C26232C0C9F}" destId="{3811B52A-6A2C-470C-89B1-A52639591B87}" srcOrd="0" destOrd="0" presId="urn:microsoft.com/office/officeart/2005/8/layout/vList2"/>
    <dgm:cxn modelId="{590BC263-B399-4A50-9441-5FC9F78D5132}" srcId="{92AB71D6-3999-4B57-8B14-B81962A5F16A}" destId="{FD3A5E39-0493-4A29-893C-33000B9B05FF}" srcOrd="0" destOrd="0" parTransId="{A66B9B45-870D-4247-A6B9-8798A1D27618}" sibTransId="{40CBD59E-C19C-499A-B887-DCD72FBEBB72}"/>
    <dgm:cxn modelId="{D0EFC343-DA99-4D24-98FC-3AF72BA7BC46}" srcId="{92AB71D6-3999-4B57-8B14-B81962A5F16A}" destId="{ADC0A38C-71EE-4205-B2F1-D570A83782FB}" srcOrd="1" destOrd="0" parTransId="{A4FC3E05-2363-4D5F-A1B4-9A1B857604F4}" sibTransId="{06BB9516-A4EB-4FF9-9FDF-1786B3955E65}"/>
    <dgm:cxn modelId="{C47A8C44-F1B7-4A8A-A380-4451D801F529}" srcId="{C995CE95-7E3D-4155-9773-C0BD2CC56053}" destId="{BDF77A3C-4CE1-4F80-AD2D-846FB96BC5FD}" srcOrd="0" destOrd="0" parTransId="{0DD533A1-099C-40B2-8A2E-CC114D36A828}" sibTransId="{DE65437B-4DE1-4180-A5FC-B13ECFAC3880}"/>
    <dgm:cxn modelId="{DC513D68-9951-425F-86E0-1BA608833C84}" srcId="{155763B1-458D-4C9C-9D90-03D1873231F6}" destId="{E83EA082-C985-4886-ADA7-795FBF788834}" srcOrd="2" destOrd="0" parTransId="{FEF81FB4-8FBE-4F04-9371-A5308668B094}" sibTransId="{B157813E-992A-45B8-8C74-4313FE5C7692}"/>
    <dgm:cxn modelId="{6EC97768-086D-4601-8AA3-E521D1AD2AD8}" srcId="{2C519B29-D396-4898-A407-7ED3C9BC8F73}" destId="{CFE7E416-301A-4905-87B4-E301FA3CDDEA}" srcOrd="0" destOrd="0" parTransId="{7F1A0FF2-0125-4F89-86DB-98D249F8CD42}" sibTransId="{68E967D3-A1BE-47F2-9B36-EE818B4D1990}"/>
    <dgm:cxn modelId="{87232A6B-DE6B-474F-88AF-912D534C5378}" srcId="{155763B1-458D-4C9C-9D90-03D1873231F6}" destId="{AB40D3E9-899A-4C52-B9D7-9AC8AC6892A4}" srcOrd="1" destOrd="0" parTransId="{056C8B33-88CB-4BB9-BF8A-15140E48F839}" sibTransId="{22EECA85-22DD-4615-8D24-333DB38A15CC}"/>
    <dgm:cxn modelId="{D028676F-10B2-4EDB-BA91-FD9AEDBFD3C1}" type="presOf" srcId="{C995CE95-7E3D-4155-9773-C0BD2CC56053}" destId="{A554D562-BD52-40AB-8729-ECA9E11CD6F7}" srcOrd="0" destOrd="6" presId="urn:microsoft.com/office/officeart/2005/8/layout/vList2"/>
    <dgm:cxn modelId="{A38EB151-7EC8-4157-9792-FEB9FB3C99E4}" srcId="{C995CE95-7E3D-4155-9773-C0BD2CC56053}" destId="{31BA1DCA-3F84-48D5-9B35-57BCF98E489C}" srcOrd="2" destOrd="0" parTransId="{34DD9839-3561-4F78-99BE-FA2D6666A827}" sibTransId="{D80A79D7-57D7-42AF-9F55-4FF82A6EA975}"/>
    <dgm:cxn modelId="{59ACDB88-9035-4EAA-81BE-637CAAE9692C}" srcId="{BCAE400E-A01D-4836-ADEE-7C26232C0C9F}" destId="{C995CE95-7E3D-4155-9773-C0BD2CC56053}" srcOrd="2" destOrd="0" parTransId="{3E32F8CC-160F-4852-8FAE-B61201C93E35}" sibTransId="{1B01F954-1212-4B3C-8E7B-891556A88D5D}"/>
    <dgm:cxn modelId="{3ADEF588-4D88-47C8-8960-E0D138188218}" type="presOf" srcId="{F2DB1E8D-5877-4B8E-8C9E-E5378F00E246}" destId="{A554D562-BD52-40AB-8729-ECA9E11CD6F7}" srcOrd="0" destOrd="14" presId="urn:microsoft.com/office/officeart/2005/8/layout/vList2"/>
    <dgm:cxn modelId="{F4D4FC94-1C64-45F6-A504-2CE9B3D34AD3}" type="presOf" srcId="{069B3D19-69D8-4BBF-96BD-3622DED586D7}" destId="{A554D562-BD52-40AB-8729-ECA9E11CD6F7}" srcOrd="0" destOrd="10" presId="urn:microsoft.com/office/officeart/2005/8/layout/vList2"/>
    <dgm:cxn modelId="{121F4D99-488E-4436-8482-4BC967DC8981}" type="presOf" srcId="{1E1106BC-C539-49D7-BC98-05884DF0E0B5}" destId="{A554D562-BD52-40AB-8729-ECA9E11CD6F7}" srcOrd="0" destOrd="8" presId="urn:microsoft.com/office/officeart/2005/8/layout/vList2"/>
    <dgm:cxn modelId="{1F56769A-33C0-4408-9DC0-CC7ECA7DD492}" type="presOf" srcId="{3081C648-9D0D-47ED-8156-357AA06494B8}" destId="{2C92ADFA-DDFA-4110-A17D-B20DC9611634}" srcOrd="0" destOrd="2" presId="urn:microsoft.com/office/officeart/2005/8/layout/vList2"/>
    <dgm:cxn modelId="{4D207D9A-C421-4520-83E7-68B40C4D1F5F}" type="presOf" srcId="{F4C3E10E-B580-434B-8C90-812FE055A3BE}" destId="{A554D562-BD52-40AB-8729-ECA9E11CD6F7}" srcOrd="0" destOrd="5" presId="urn:microsoft.com/office/officeart/2005/8/layout/vList2"/>
    <dgm:cxn modelId="{D7259A9B-6CE8-4DD1-943A-EB702207306E}" type="presOf" srcId="{AB40D3E9-899A-4C52-B9D7-9AC8AC6892A4}" destId="{A554D562-BD52-40AB-8729-ECA9E11CD6F7}" srcOrd="0" destOrd="3" presId="urn:microsoft.com/office/officeart/2005/8/layout/vList2"/>
    <dgm:cxn modelId="{C38BA19B-5986-49FE-B00A-6206D0ECF9F9}" type="presOf" srcId="{155763B1-458D-4C9C-9D90-03D1873231F6}" destId="{A554D562-BD52-40AB-8729-ECA9E11CD6F7}" srcOrd="0" destOrd="1" presId="urn:microsoft.com/office/officeart/2005/8/layout/vList2"/>
    <dgm:cxn modelId="{2155899C-D5BA-4E26-9284-55ADDE728635}" srcId="{92AB71D6-3999-4B57-8B14-B81962A5F16A}" destId="{8D28632B-7E66-403F-BE28-5F2357C0F1AA}" srcOrd="3" destOrd="0" parTransId="{5A8C43ED-45B7-4966-9895-F9756272F7FF}" sibTransId="{9294BC37-582E-4256-A539-CB9E5895EA19}"/>
    <dgm:cxn modelId="{98B026A1-0922-4A6F-97C9-CC79BCFA7055}" type="presOf" srcId="{9508F03C-CD5F-4E1A-8FB2-ECAAD0729EB7}" destId="{40BD5B46-0CED-4B47-AB2B-31CF36D75417}" srcOrd="0" destOrd="0" presId="urn:microsoft.com/office/officeart/2005/8/layout/vList2"/>
    <dgm:cxn modelId="{EFF132A2-D49F-4D80-9926-738F8980F79A}" srcId="{2C519B29-D396-4898-A407-7ED3C9BC8F73}" destId="{F2DB1E8D-5877-4B8E-8C9E-E5378F00E246}" srcOrd="2" destOrd="0" parTransId="{E423077E-FA29-47FC-BD6B-ED8516D751B2}" sibTransId="{0310D09B-BA5F-4877-95CE-D7C71F4D01C2}"/>
    <dgm:cxn modelId="{CAB691A4-DE4F-47B5-9CE3-19A3D9D772BE}" type="presOf" srcId="{D75D5496-DC4C-4C0D-9024-30EC75E9F599}" destId="{5F10C402-83B2-4FEF-86EA-103A45FEBEC9}" srcOrd="0" destOrd="1" presId="urn:microsoft.com/office/officeart/2005/8/layout/vList2"/>
    <dgm:cxn modelId="{0DEC34AC-E66B-432E-963A-47CF3C8DF79F}" type="presOf" srcId="{E83EA082-C985-4886-ADA7-795FBF788834}" destId="{A554D562-BD52-40AB-8729-ECA9E11CD6F7}" srcOrd="0" destOrd="4" presId="urn:microsoft.com/office/officeart/2005/8/layout/vList2"/>
    <dgm:cxn modelId="{2EDBB1AD-FAFE-4458-935F-B63D7D6D9750}" srcId="{927D3F2D-69E0-4292-81C2-ABE1B7D1A2FF}" destId="{9508F03C-CD5F-4E1A-8FB2-ECAAD0729EB7}" srcOrd="2" destOrd="0" parTransId="{330D9C7E-719A-4868-8512-CA31E86298AB}" sibTransId="{1BFADF08-649C-4103-8C73-26575CFAA0EE}"/>
    <dgm:cxn modelId="{14F7C2AF-2BD4-4686-A50F-1FC803B0A30C}" type="presOf" srcId="{8ACF7652-BA2A-4E18-9EDE-02C60DB46265}" destId="{A554D562-BD52-40AB-8729-ECA9E11CD6F7}" srcOrd="0" destOrd="15" presId="urn:microsoft.com/office/officeart/2005/8/layout/vList2"/>
    <dgm:cxn modelId="{4FB386B0-6B19-4A0F-BD24-2358B2C959D1}" type="presOf" srcId="{8D28632B-7E66-403F-BE28-5F2357C0F1AA}" destId="{2C92ADFA-DDFA-4110-A17D-B20DC9611634}" srcOrd="0" destOrd="3" presId="urn:microsoft.com/office/officeart/2005/8/layout/vList2"/>
    <dgm:cxn modelId="{2AAA7BB1-2BF0-4932-AE39-12509C087C62}" srcId="{C995CE95-7E3D-4155-9773-C0BD2CC56053}" destId="{069B3D19-69D8-4BBF-96BD-3622DED586D7}" srcOrd="3" destOrd="0" parTransId="{AD68A4DF-9693-4234-91BA-28E53F47FC44}" sibTransId="{61294DB0-570E-45DC-8019-2A5E859032FA}"/>
    <dgm:cxn modelId="{D82AF2B2-3743-42B6-AF24-563CA196ED34}" type="presOf" srcId="{31BA1DCA-3F84-48D5-9B35-57BCF98E489C}" destId="{A554D562-BD52-40AB-8729-ECA9E11CD6F7}" srcOrd="0" destOrd="9" presId="urn:microsoft.com/office/officeart/2005/8/layout/vList2"/>
    <dgm:cxn modelId="{F9893FB7-A12F-460D-A5A2-7D1EBFC26A31}" srcId="{155763B1-458D-4C9C-9D90-03D1873231F6}" destId="{F4C3E10E-B580-434B-8C90-812FE055A3BE}" srcOrd="3" destOrd="0" parTransId="{46B1B0A4-DB7D-4191-A6DA-8AC3BDD24CD5}" sibTransId="{3D6F10FD-901B-4C9E-9AAB-2223EEBBCD4B}"/>
    <dgm:cxn modelId="{9A5C05BF-E40C-4BE8-884A-4AEEF6B615D1}" type="presOf" srcId="{2C519B29-D396-4898-A407-7ED3C9BC8F73}" destId="{A554D562-BD52-40AB-8729-ECA9E11CD6F7}" srcOrd="0" destOrd="11" presId="urn:microsoft.com/office/officeart/2005/8/layout/vList2"/>
    <dgm:cxn modelId="{515895C3-5A6C-4376-9FEE-40FB0FB90991}" type="presOf" srcId="{CFE7E416-301A-4905-87B4-E301FA3CDDEA}" destId="{A554D562-BD52-40AB-8729-ECA9E11CD6F7}" srcOrd="0" destOrd="12" presId="urn:microsoft.com/office/officeart/2005/8/layout/vList2"/>
    <dgm:cxn modelId="{D433E0CA-2E13-49E7-B130-9919F1F47CFF}" type="presOf" srcId="{927D3F2D-69E0-4292-81C2-ABE1B7D1A2FF}" destId="{BDD95CB2-695D-4DDA-8ACC-C24AA8C73150}" srcOrd="0" destOrd="0" presId="urn:microsoft.com/office/officeart/2005/8/layout/vList2"/>
    <dgm:cxn modelId="{903715CE-3D94-46CA-BA25-806CAFD2BA5A}" srcId="{927D3F2D-69E0-4292-81C2-ABE1B7D1A2FF}" destId="{BCAE400E-A01D-4836-ADEE-7C26232C0C9F}" srcOrd="1" destOrd="0" parTransId="{024CE43D-6244-4342-876B-EA554E20A2B6}" sibTransId="{35DA8795-6768-434F-94E9-E3206AAC48E3}"/>
    <dgm:cxn modelId="{1A248ECE-932F-4323-9C90-9DD209149983}" srcId="{C995CE95-7E3D-4155-9773-C0BD2CC56053}" destId="{1E1106BC-C539-49D7-BC98-05884DF0E0B5}" srcOrd="1" destOrd="0" parTransId="{5E5906BB-5A09-4790-AF39-E961DF4259C1}" sibTransId="{CA899AA2-26A2-48D9-9461-988117EE05E7}"/>
    <dgm:cxn modelId="{3B7869D8-2C9D-4AF6-A662-50E0F11CEB98}" srcId="{9508F03C-CD5F-4E1A-8FB2-ECAAD0729EB7}" destId="{8130F215-BF09-4196-90BB-ADE4C3CEFA12}" srcOrd="0" destOrd="0" parTransId="{1085AAD4-21FE-48F8-910A-34229B567CE2}" sibTransId="{22E7784A-96EA-4ECC-997C-07777BBEC081}"/>
    <dgm:cxn modelId="{CF4FECD9-7868-469F-822A-8C1A5D9243D8}" type="presOf" srcId="{613605D2-B553-4A79-9ED5-FA49C3EF1A99}" destId="{A554D562-BD52-40AB-8729-ECA9E11CD6F7}" srcOrd="0" destOrd="13" presId="urn:microsoft.com/office/officeart/2005/8/layout/vList2"/>
    <dgm:cxn modelId="{2BB0BBDD-D318-41D0-A8D3-6C8808F45908}" srcId="{92AB71D6-3999-4B57-8B14-B81962A5F16A}" destId="{3081C648-9D0D-47ED-8156-357AA06494B8}" srcOrd="2" destOrd="0" parTransId="{53B87F63-D01B-443D-BC8C-EB4E3E261F85}" sibTransId="{7E1596B2-7CA4-42CE-A79E-2F6E49424C79}"/>
    <dgm:cxn modelId="{C85330F3-961B-40C0-8D58-BAE7D255941D}" type="presOf" srcId="{70F83820-DCD3-4C05-BCAC-0B1B1B2BCF90}" destId="{A554D562-BD52-40AB-8729-ECA9E11CD6F7}" srcOrd="0" destOrd="0" presId="urn:microsoft.com/office/officeart/2005/8/layout/vList2"/>
    <dgm:cxn modelId="{F29C83F9-8497-4B92-B0E3-054B60F79E56}" srcId="{BCAE400E-A01D-4836-ADEE-7C26232C0C9F}" destId="{8ACF7652-BA2A-4E18-9EDE-02C60DB46265}" srcOrd="4" destOrd="0" parTransId="{F26F0453-B2BB-445F-9DE0-CAA302881700}" sibTransId="{7D071743-BD5B-4944-A20A-B4F3013501C9}"/>
    <dgm:cxn modelId="{B56914FA-A017-4428-A174-C714B5AAEBED}" type="presOf" srcId="{FC32E11B-4193-4E58-A0A8-B81DFD263B6D}" destId="{A554D562-BD52-40AB-8729-ECA9E11CD6F7}" srcOrd="0" destOrd="2" presId="urn:microsoft.com/office/officeart/2005/8/layout/vList2"/>
    <dgm:cxn modelId="{BB4B59FA-46FB-4969-A5F7-A8747EA0FF96}" type="presOf" srcId="{8130F215-BF09-4196-90BB-ADE4C3CEFA12}" destId="{5F10C402-83B2-4FEF-86EA-103A45FEBEC9}" srcOrd="0" destOrd="0" presId="urn:microsoft.com/office/officeart/2005/8/layout/vList2"/>
    <dgm:cxn modelId="{C7FC78FC-DC2F-44A9-ACA2-1CD738CEB6E6}" type="presOf" srcId="{92AB71D6-3999-4B57-8B14-B81962A5F16A}" destId="{23D7EE42-4D2B-4B0B-B7CD-13EA409D42A4}" srcOrd="0" destOrd="0" presId="urn:microsoft.com/office/officeart/2005/8/layout/vList2"/>
    <dgm:cxn modelId="{5EC52BFD-BD7E-4D17-8514-F7B741FCB793}" srcId="{155763B1-458D-4C9C-9D90-03D1873231F6}" destId="{FC32E11B-4193-4E58-A0A8-B81DFD263B6D}" srcOrd="0" destOrd="0" parTransId="{F1A94F17-595D-4320-A43A-6D5CB83B7C66}" sibTransId="{DFD6D537-F495-4799-A866-04AA86045989}"/>
    <dgm:cxn modelId="{17DBC73D-3BB2-43C0-99C8-BEF6EE396A4E}" type="presParOf" srcId="{BDD95CB2-695D-4DDA-8ACC-C24AA8C73150}" destId="{23D7EE42-4D2B-4B0B-B7CD-13EA409D42A4}" srcOrd="0" destOrd="0" presId="urn:microsoft.com/office/officeart/2005/8/layout/vList2"/>
    <dgm:cxn modelId="{4ACE37BF-232C-4B26-AA38-F852C92A7263}" type="presParOf" srcId="{BDD95CB2-695D-4DDA-8ACC-C24AA8C73150}" destId="{2C92ADFA-DDFA-4110-A17D-B20DC9611634}" srcOrd="1" destOrd="0" presId="urn:microsoft.com/office/officeart/2005/8/layout/vList2"/>
    <dgm:cxn modelId="{C6689CAD-EC0F-46EC-9A87-F855A00D592B}" type="presParOf" srcId="{BDD95CB2-695D-4DDA-8ACC-C24AA8C73150}" destId="{3811B52A-6A2C-470C-89B1-A52639591B87}" srcOrd="2" destOrd="0" presId="urn:microsoft.com/office/officeart/2005/8/layout/vList2"/>
    <dgm:cxn modelId="{085AC4FE-0CEB-4232-9CB7-F4D7E6DCA8ED}" type="presParOf" srcId="{BDD95CB2-695D-4DDA-8ACC-C24AA8C73150}" destId="{A554D562-BD52-40AB-8729-ECA9E11CD6F7}" srcOrd="3" destOrd="0" presId="urn:microsoft.com/office/officeart/2005/8/layout/vList2"/>
    <dgm:cxn modelId="{E7EA4715-A1F3-4418-8EDD-875DC71C334F}" type="presParOf" srcId="{BDD95CB2-695D-4DDA-8ACC-C24AA8C73150}" destId="{40BD5B46-0CED-4B47-AB2B-31CF36D75417}" srcOrd="4" destOrd="0" presId="urn:microsoft.com/office/officeart/2005/8/layout/vList2"/>
    <dgm:cxn modelId="{8E032149-ED72-4E09-A016-C101015EF00F}" type="presParOf" srcId="{BDD95CB2-695D-4DDA-8ACC-C24AA8C73150}" destId="{5F10C402-83B2-4FEF-86EA-103A45FEBEC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D7EE42-4D2B-4B0B-B7CD-13EA409D42A4}">
      <dsp:nvSpPr>
        <dsp:cNvPr id="0" name=""/>
        <dsp:cNvSpPr/>
      </dsp:nvSpPr>
      <dsp:spPr>
        <a:xfrm>
          <a:off x="0" y="44873"/>
          <a:ext cx="4762912" cy="33663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900" kern="1200" noProof="0" dirty="0"/>
            <a:t>  </a:t>
          </a:r>
          <a:r>
            <a:rPr lang="en-US" sz="1600" b="1" kern="1200" noProof="0" dirty="0"/>
            <a:t>1 - Introduction</a:t>
          </a:r>
        </a:p>
      </dsp:txBody>
      <dsp:txXfrm>
        <a:off x="16433" y="61306"/>
        <a:ext cx="4730046" cy="303764"/>
      </dsp:txXfrm>
    </dsp:sp>
    <dsp:sp modelId="{2C92ADFA-DDFA-4110-A17D-B20DC9611634}">
      <dsp:nvSpPr>
        <dsp:cNvPr id="0" name=""/>
        <dsp:cNvSpPr/>
      </dsp:nvSpPr>
      <dsp:spPr>
        <a:xfrm>
          <a:off x="0" y="350597"/>
          <a:ext cx="4762912" cy="651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noProof="0" dirty="0"/>
            <a:t>Final Result Preview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noProof="0" dirty="0"/>
            <a:t>The Main Principles of Algorithm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noProof="0" dirty="0"/>
        </a:p>
      </dsp:txBody>
      <dsp:txXfrm>
        <a:off x="0" y="350597"/>
        <a:ext cx="4762912" cy="651884"/>
      </dsp:txXfrm>
    </dsp:sp>
    <dsp:sp modelId="{3811B52A-6A2C-470C-89B1-A52639591B87}">
      <dsp:nvSpPr>
        <dsp:cNvPr id="0" name=""/>
        <dsp:cNvSpPr/>
      </dsp:nvSpPr>
      <dsp:spPr>
        <a:xfrm>
          <a:off x="0" y="1056155"/>
          <a:ext cx="4762912" cy="336630"/>
        </a:xfrm>
        <a:prstGeom prst="roundRect">
          <a:avLst/>
        </a:prstGeom>
        <a:solidFill>
          <a:srgbClr val="00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00" kern="1200" dirty="0"/>
            <a:t>  </a:t>
          </a:r>
          <a:r>
            <a:rPr lang="en-US" sz="1600" b="1" kern="1200" noProof="0" dirty="0"/>
            <a:t>2 – Algorithm</a:t>
          </a:r>
        </a:p>
      </dsp:txBody>
      <dsp:txXfrm>
        <a:off x="16433" y="1072588"/>
        <a:ext cx="4730046" cy="303764"/>
      </dsp:txXfrm>
    </dsp:sp>
    <dsp:sp modelId="{A554D562-BD52-40AB-8729-ECA9E11CD6F7}">
      <dsp:nvSpPr>
        <dsp:cNvPr id="0" name=""/>
        <dsp:cNvSpPr/>
      </dsp:nvSpPr>
      <dsp:spPr>
        <a:xfrm>
          <a:off x="0" y="1339113"/>
          <a:ext cx="4762912" cy="357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noProof="0" dirty="0"/>
            <a:t>Building footprint creation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noProof="0" dirty="0"/>
            <a:t>Find planar triangles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noProof="0" dirty="0"/>
            <a:t>Find footprint triangles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noProof="0" dirty="0"/>
            <a:t>Filter the non-footprint vertices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noProof="0" dirty="0"/>
            <a:t>Building height detection rooftop creation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noProof="0" dirty="0"/>
            <a:t>Identify the requirements for </a:t>
          </a:r>
          <a:r>
            <a:rPr lang="en-US" sz="1400" b="0" kern="1200" noProof="0" dirty="0" err="1"/>
            <a:t>LoD</a:t>
          </a:r>
          <a:r>
            <a:rPr lang="en-US" sz="1400" b="0" kern="1200" noProof="0" dirty="0"/>
            <a:t> 1.2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noProof="0" dirty="0"/>
            <a:t>Derive building heights satisfy the conditions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noProof="0" dirty="0"/>
            <a:t>Rooftop triangulation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b="0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noProof="0" dirty="0"/>
            <a:t>Building sidewall creation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noProof="0" dirty="0"/>
            <a:t>Rectangle generation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noProof="0" dirty="0"/>
            <a:t>Create triangles from the rectangles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noProof="0" dirty="0"/>
            <a:t>Merge all footprint + rooftop + footprint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noProof="0" dirty="0"/>
        </a:p>
      </dsp:txBody>
      <dsp:txXfrm>
        <a:off x="0" y="1339113"/>
        <a:ext cx="4762912" cy="3573466"/>
      </dsp:txXfrm>
    </dsp:sp>
    <dsp:sp modelId="{40BD5B46-0CED-4B47-AB2B-31CF36D75417}">
      <dsp:nvSpPr>
        <dsp:cNvPr id="0" name=""/>
        <dsp:cNvSpPr/>
      </dsp:nvSpPr>
      <dsp:spPr>
        <a:xfrm>
          <a:off x="0" y="4912580"/>
          <a:ext cx="4762912" cy="336630"/>
        </a:xfrm>
        <a:prstGeom prst="roundRect">
          <a:avLst/>
        </a:prstGeom>
        <a:solidFill>
          <a:schemeClr val="accent2">
            <a:hueOff val="-13320031"/>
            <a:satOff val="-41665"/>
            <a:lumOff val="5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</dsp:txBody>
      <dsp:txXfrm>
        <a:off x="16433" y="4929013"/>
        <a:ext cx="4730046" cy="303764"/>
      </dsp:txXfrm>
    </dsp:sp>
    <dsp:sp modelId="{5F10C402-83B2-4FEF-86EA-103A45FEBEC9}">
      <dsp:nvSpPr>
        <dsp:cNvPr id="0" name=""/>
        <dsp:cNvSpPr/>
      </dsp:nvSpPr>
      <dsp:spPr>
        <a:xfrm>
          <a:off x="0" y="5249211"/>
          <a:ext cx="4762912" cy="400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noProof="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000" kern="1200" noProof="0" dirty="0"/>
        </a:p>
      </dsp:txBody>
      <dsp:txXfrm>
        <a:off x="0" y="5249211"/>
        <a:ext cx="4762912" cy="400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800"/>
              <a:t>KIT – University of the State of Baden-Wuerttemberg and </a:t>
            </a:r>
            <a:br>
              <a:rPr lang="en-US" sz="800"/>
            </a:br>
            <a:r>
              <a:rPr lang="en-US" sz="800"/>
              <a:t>National Laboratory of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445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de-DE"/>
              <a:t>Prof. Dr. Max Mustermann | </a:t>
            </a:r>
            <a:br>
              <a:rPr lang="de-DE"/>
            </a:br>
            <a:r>
              <a:rPr lang="de-DE"/>
              <a:t>Name of Faculty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AB5DBA3-DFF6-4CFC-93DE-3F08A0E43AD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54217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green gradient background&#10;&#10;Description automatically generated">
            <a:extLst>
              <a:ext uri="{FF2B5EF4-FFF2-40B4-BE49-F238E27FC236}">
                <a16:creationId xmlns:a16="http://schemas.microsoft.com/office/drawing/2014/main" id="{B68DC779-D725-9FCC-7F71-F6053EFA3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3" y="3366346"/>
            <a:ext cx="9144000" cy="3333750"/>
          </a:xfrm>
          <a:prstGeom prst="rect">
            <a:avLst/>
          </a:prstGeom>
        </p:spPr>
      </p:pic>
      <p:pic>
        <p:nvPicPr>
          <p:cNvPr id="26635" name="Picture 9" descr="II_rahmen_neu_tit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333" y="-12700"/>
            <a:ext cx="916133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385763" y="3366346"/>
            <a:ext cx="67691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r>
              <a:rPr lang="en-US" sz="1000" noProof="0" dirty="0">
                <a:solidFill>
                  <a:schemeClr val="bg1"/>
                </a:solidFill>
              </a:rPr>
              <a:t>3D Geoinformation Group at TU Delft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Prof. Max Mustermann - Title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E3550-0739-42B7-9A45-B15E57BCDFD5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5" y="333376"/>
            <a:ext cx="2089151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7" y="333376"/>
            <a:ext cx="6116639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Prof. Max Mustermann - Title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69397-55EF-4172-AAC6-91AAA4285C4B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00"/>
            </a:lvl2pPr>
            <a:lvl3pPr marL="914355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4" indent="0">
              <a:buNone/>
              <a:defRPr sz="1400"/>
            </a:lvl7pPr>
            <a:lvl8pPr marL="3200240" indent="0">
              <a:buNone/>
              <a:defRPr sz="1400"/>
            </a:lvl8pPr>
            <a:lvl9pPr marL="3657418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Prof. Max Mustermann - Title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8543-D51A-47F9-8B8C-F345AB63733A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4" y="1198564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5" y="1198564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Prof. Max Mustermann - Title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AE0CA-F49A-4A73-B57F-22997294E071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Prof. Max Mustermann - Title</a:t>
            </a:r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A860C-D31C-4FE4-87E8-BBD43D289E2E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Prof. Max Mustermann - Title</a:t>
            </a:r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B3696-7C53-41B7-B728-05BA33284096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Prof. Max Mustermann - Title</a:t>
            </a:r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13EAA-0E19-4292-8C88-DF7DBF40B533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Prof. Max Mustermann - Title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63304-4CBF-499B-B5D7-6025FB62C3E4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Prof. Max Mustermann - Title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A16D7-93DC-4B03-AF4B-43CA872DBDE7}" type="datetime1">
              <a:rPr lang="de-DE" smtClean="0"/>
              <a:t>27.03.2025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7" y="333377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4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50827" y="6445252"/>
            <a:ext cx="325439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1667C520-F49C-4D12-A1AD-7CEE7577070E}" type="slidenum">
              <a:rPr lang="de-DE" sz="900" b="1"/>
              <a:pPr>
                <a:spcBef>
                  <a:spcPct val="50000"/>
                </a:spcBef>
                <a:defRPr/>
              </a:pPr>
              <a:t>‹#›</a:t>
            </a:fld>
            <a:endParaRPr lang="de-DE" sz="900" b="1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2" y="6445250"/>
            <a:ext cx="4248151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711E6-56E3-4D02-B403-66B465DEBB30}" type="datetime1">
              <a:rPr lang="de-DE" smtClean="0"/>
              <a:t>27.03.2025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355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10" indent="-31431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36" indent="-31431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>
          <a:solidFill>
            <a:schemeClr val="tx1"/>
          </a:solidFill>
          <a:latin typeface="+mn-lt"/>
        </a:defRPr>
      </a:lvl2pPr>
      <a:lvl3pPr marL="1209615" indent="-276211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1600">
          <a:solidFill>
            <a:schemeClr val="tx1"/>
          </a:solidFill>
          <a:latin typeface="+mn-lt"/>
        </a:defRPr>
      </a:lvl3pPr>
      <a:lvl4pPr marL="1657268" indent="-276211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1600">
          <a:solidFill>
            <a:schemeClr val="tx1"/>
          </a:solidFill>
          <a:latin typeface="+mn-lt"/>
        </a:defRPr>
      </a:lvl4pPr>
      <a:lvl5pPr marL="2095396" indent="-276211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1600">
          <a:solidFill>
            <a:schemeClr val="tx1"/>
          </a:solidFill>
          <a:latin typeface="+mn-lt"/>
        </a:defRPr>
      </a:lvl5pPr>
      <a:lvl6pPr marL="2514474" indent="-228588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7"/>
        </a:buBlip>
        <a:defRPr sz="1400">
          <a:solidFill>
            <a:schemeClr val="tx1"/>
          </a:solidFill>
          <a:latin typeface="+mn-lt"/>
        </a:defRPr>
      </a:lvl6pPr>
      <a:lvl7pPr marL="2971652" indent="-228588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7"/>
        </a:buBlip>
        <a:defRPr sz="1400">
          <a:solidFill>
            <a:schemeClr val="tx1"/>
          </a:solidFill>
          <a:latin typeface="+mn-lt"/>
        </a:defRPr>
      </a:lvl7pPr>
      <a:lvl8pPr marL="3428829" indent="-228588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7"/>
        </a:buBlip>
        <a:defRPr sz="1400">
          <a:solidFill>
            <a:schemeClr val="tx1"/>
          </a:solidFill>
          <a:latin typeface="+mn-lt"/>
        </a:defRPr>
      </a:lvl8pPr>
      <a:lvl9pPr marL="3886006" indent="-228588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7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png"/><Relationship Id="rId7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22276" y="260648"/>
            <a:ext cx="8443440" cy="130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just">
              <a:lnSpc>
                <a:spcPct val="90000"/>
              </a:lnSpc>
            </a:pPr>
            <a:r>
              <a:rPr lang="en-US" sz="2200" b="1" dirty="0">
                <a:solidFill>
                  <a:schemeClr val="tx2"/>
                </a:solidFill>
              </a:rPr>
              <a:t>Presentation for</a:t>
            </a:r>
          </a:p>
          <a:p>
            <a:pPr algn="just">
              <a:lnSpc>
                <a:spcPct val="90000"/>
              </a:lnSpc>
            </a:pPr>
            <a:r>
              <a:rPr lang="en-US" sz="2200" b="1" dirty="0">
                <a:solidFill>
                  <a:schemeClr val="tx2"/>
                </a:solidFill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US" sz="2200" b="1" noProof="0" dirty="0">
                <a:solidFill>
                  <a:schemeClr val="tx2"/>
                </a:solidFill>
              </a:rPr>
              <a:t>3D Reconstruction and Modelling of Roofs in European Cities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322276" y="2060848"/>
            <a:ext cx="713004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000" b="1" dirty="0">
                <a:solidFill>
                  <a:srgbClr val="000000"/>
                </a:solidFill>
              </a:rPr>
              <a:t>Berk Kıvılcım</a:t>
            </a:r>
            <a:endParaRPr lang="tr-TR" sz="2000" b="1" dirty="0">
              <a:solidFill>
                <a:srgbClr val="000000"/>
              </a:solidFill>
            </a:endParaRPr>
          </a:p>
          <a:p>
            <a:r>
              <a:rPr lang="tr-TR" sz="2000" b="1" dirty="0">
                <a:solidFill>
                  <a:srgbClr val="000000"/>
                </a:solidFill>
              </a:rPr>
              <a:t>berk</a:t>
            </a:r>
            <a:r>
              <a:rPr lang="tr-TR" sz="2000" b="1">
                <a:solidFill>
                  <a:srgbClr val="000000"/>
                </a:solidFill>
              </a:rPr>
              <a:t>.kivilcim24@gmail.com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845E8-1BFA-096D-EFCF-9A30AF2EB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A9AFD-24D7-4A98-48C5-26E20E05DD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8B1E5-CE3A-9396-8E97-91945B2EF3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81E427-50AB-7DEC-A037-6DF78F1E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9515"/>
            <a:ext cx="5250782" cy="608399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3EC37AD-3C68-0363-3978-8C4A1DFD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79515"/>
            <a:ext cx="6906966" cy="561975"/>
          </a:xfrm>
        </p:spPr>
        <p:txBody>
          <a:bodyPr/>
          <a:lstStyle/>
          <a:p>
            <a:r>
              <a:rPr lang="en-US" noProof="0" dirty="0"/>
              <a:t>Workflow </a:t>
            </a:r>
          </a:p>
        </p:txBody>
      </p:sp>
    </p:spTree>
    <p:extLst>
      <p:ext uri="{BB962C8B-B14F-4D97-AF65-F5344CB8AC3E}">
        <p14:creationId xmlns:p14="http://schemas.microsoft.com/office/powerpoint/2010/main" val="890600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E2AFB-9C6C-1973-B72D-408D6F73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1075A-FDE6-9302-0906-254EB6378A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37801-E05C-8E91-A1BD-1BC9EC83F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948D2D9B-9ABB-92C2-FFC5-5F1318A9D55A}"/>
              </a:ext>
            </a:extLst>
          </p:cNvPr>
          <p:cNvSpPr txBox="1">
            <a:spLocks/>
          </p:cNvSpPr>
          <p:nvPr/>
        </p:nvSpPr>
        <p:spPr bwMode="auto">
          <a:xfrm>
            <a:off x="179512" y="2708920"/>
            <a:ext cx="8802940" cy="120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10" indent="-31431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36" indent="-31431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15" indent="-276211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268" indent="-276211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396" indent="-276211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474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652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8829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006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tr-TR" altLang="tr-TR" sz="66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  <a:sym typeface="+mn-ea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39637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B25AB-4A1E-4D3F-C463-79BBB96B7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CD8B-BCCE-A2EC-5200-B89CCD5F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Building Footprints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80F10-8F41-3076-6FE6-9D81EFB6CA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8AC5D-1FB7-E185-ECF0-C247AC7FED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88BFE-1C96-3F50-664E-32B8117F3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680493"/>
            <a:ext cx="8356600" cy="4894262"/>
          </a:xfrm>
        </p:spPr>
        <p:txBody>
          <a:bodyPr/>
          <a:lstStyle/>
          <a:p>
            <a:r>
              <a:rPr lang="en-US" noProof="0" dirty="0"/>
              <a:t>Assumptions:</a:t>
            </a:r>
          </a:p>
          <a:p>
            <a:pPr lvl="1"/>
            <a:r>
              <a:rPr lang="en-US" noProof="0" dirty="0"/>
              <a:t>Is lowest Z values belongs to footprints?</a:t>
            </a:r>
          </a:p>
          <a:p>
            <a:pPr lvl="2"/>
            <a:r>
              <a:rPr lang="en-US" dirty="0"/>
              <a:t>NO</a:t>
            </a:r>
          </a:p>
          <a:p>
            <a:pPr lvl="2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1"/>
            <a:endParaRPr lang="en-US" noProof="0" dirty="0"/>
          </a:p>
          <a:p>
            <a:pPr marL="476226" lvl="1" indent="0">
              <a:buNone/>
            </a:pPr>
            <a:endParaRPr lang="en-US" dirty="0"/>
          </a:p>
          <a:p>
            <a:pPr lvl="1"/>
            <a:r>
              <a:rPr lang="en-US" noProof="0" dirty="0"/>
              <a:t>Is footprint triangles are planar</a:t>
            </a:r>
            <a:r>
              <a:rPr lang="en-US" dirty="0"/>
              <a:t>?</a:t>
            </a:r>
          </a:p>
          <a:p>
            <a:pPr lvl="2"/>
            <a:r>
              <a:rPr lang="en-US" noProof="0" dirty="0"/>
              <a:t>Yes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dirty="0"/>
          </a:p>
        </p:txBody>
      </p:sp>
      <p:pic>
        <p:nvPicPr>
          <p:cNvPr id="8" name="Picture 7" descr="A white building with a blue background&#10;&#10;AI-generated content may be incorrect.">
            <a:extLst>
              <a:ext uri="{FF2B5EF4-FFF2-40B4-BE49-F238E27FC236}">
                <a16:creationId xmlns:a16="http://schemas.microsoft.com/office/drawing/2014/main" id="{E404FE5B-7BDD-7986-8CAE-36D3ABDF2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3009882" cy="20162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10D778-BC08-012F-7881-16EBFCBC4A23}"/>
              </a:ext>
            </a:extLst>
          </p:cNvPr>
          <p:cNvSpPr/>
          <p:nvPr/>
        </p:nvSpPr>
        <p:spPr>
          <a:xfrm>
            <a:off x="2411760" y="2636912"/>
            <a:ext cx="792088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B543A-F25D-CE11-F3EB-0F0DCE1E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581104"/>
            <a:ext cx="1765460" cy="1221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A50444-D33A-3BE5-B5A6-96D81CF1A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06" y="4612811"/>
            <a:ext cx="1728192" cy="11140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C9D18D-3A2B-05D6-DC69-AF32D3CCF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352" y="4640938"/>
            <a:ext cx="1625939" cy="1072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C145EC-7884-69AE-247B-4D6D21DB7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345" y="4639498"/>
            <a:ext cx="1728192" cy="11043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FEDDBE8-841E-99D9-B2A6-0288C4374B78}"/>
              </a:ext>
            </a:extLst>
          </p:cNvPr>
          <p:cNvSpPr/>
          <p:nvPr/>
        </p:nvSpPr>
        <p:spPr>
          <a:xfrm>
            <a:off x="2195736" y="4530625"/>
            <a:ext cx="504056" cy="1305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8A4DF5-E705-A10F-4583-85BB2134E8F7}"/>
              </a:ext>
            </a:extLst>
          </p:cNvPr>
          <p:cNvSpPr/>
          <p:nvPr/>
        </p:nvSpPr>
        <p:spPr>
          <a:xfrm>
            <a:off x="4155512" y="4530625"/>
            <a:ext cx="504056" cy="1305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8A51A-33DD-A41A-4CAF-A66C2DAB721C}"/>
              </a:ext>
            </a:extLst>
          </p:cNvPr>
          <p:cNvSpPr/>
          <p:nvPr/>
        </p:nvSpPr>
        <p:spPr>
          <a:xfrm>
            <a:off x="6015262" y="4542005"/>
            <a:ext cx="504056" cy="1305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C1ADF-EE7C-0324-9FA2-F8EE3A68F4F4}"/>
              </a:ext>
            </a:extLst>
          </p:cNvPr>
          <p:cNvSpPr/>
          <p:nvPr/>
        </p:nvSpPr>
        <p:spPr>
          <a:xfrm>
            <a:off x="7921000" y="4542005"/>
            <a:ext cx="504056" cy="1305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5C11D6E-75D1-8C64-AC8A-D27A5B583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072" y="5965430"/>
            <a:ext cx="245645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i="1" kern="0" noProof="0" dirty="0">
                <a:solidFill>
                  <a:schemeClr val="bg1">
                    <a:lumMod val="50000"/>
                  </a:schemeClr>
                </a:solidFill>
              </a:rPr>
              <a:t>Some data from different buildings</a:t>
            </a:r>
            <a:endParaRPr lang="en-US" sz="1100" kern="0" noProof="0" dirty="0"/>
          </a:p>
        </p:txBody>
      </p:sp>
    </p:spTree>
    <p:extLst>
      <p:ext uri="{BB962C8B-B14F-4D97-AF65-F5344CB8AC3E}">
        <p14:creationId xmlns:p14="http://schemas.microsoft.com/office/powerpoint/2010/main" val="59661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DDCA4-7F40-C95B-1A36-37EC607EB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FEAF-14FB-7803-A36C-3F16B054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Building Footprints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D4EE0-8A8E-04D1-0FD1-065455BE5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20EA5-BDE4-F4DA-D9B7-45CE13ACF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82ABD-3D49-DDC5-5B7E-958532B33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680493"/>
            <a:ext cx="8356600" cy="4894262"/>
          </a:xfrm>
        </p:spPr>
        <p:txBody>
          <a:bodyPr/>
          <a:lstStyle/>
          <a:p>
            <a:r>
              <a:rPr lang="en-US" noProof="0" dirty="0"/>
              <a:t>Algorithm:</a:t>
            </a:r>
          </a:p>
          <a:p>
            <a:pPr lvl="1"/>
            <a:r>
              <a:rPr lang="en-US" dirty="0"/>
              <a:t>Load all of the Mesh models at once from a folder</a:t>
            </a:r>
            <a:endParaRPr lang="en-US" noProof="0" dirty="0"/>
          </a:p>
          <a:p>
            <a:pPr lvl="1"/>
            <a:r>
              <a:rPr lang="en-US" dirty="0"/>
              <a:t>Process all mesh models one by one</a:t>
            </a:r>
          </a:p>
          <a:p>
            <a:pPr lvl="1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noProof="0" dirty="0"/>
          </a:p>
          <a:p>
            <a:pPr lvl="1"/>
            <a:r>
              <a:rPr lang="en-US" dirty="0"/>
              <a:t>Store the XYZ values of vertices and topology of triangles in lists</a:t>
            </a:r>
          </a:p>
          <a:p>
            <a:pPr lvl="1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4226C-EDC8-2385-1526-167716FF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84614"/>
            <a:ext cx="3286125" cy="135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EA5A1-E08F-E259-CABD-C9987662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784085"/>
            <a:ext cx="3448050" cy="914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8FA3BE-6BA6-18B5-7924-F3BE2D220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086717"/>
            <a:ext cx="28575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2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4C51A-84F0-6F1A-2354-12C1F1BF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1CBB-069C-8CDD-39B5-DA6A7BC1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Building Footprints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1422C-F690-BB6E-1759-C1D2AA14A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9C745-7783-679B-1786-283BF3E049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6AD54-1457-7BEC-1350-E661AC3E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4894262"/>
          </a:xfrm>
        </p:spPr>
        <p:txBody>
          <a:bodyPr/>
          <a:lstStyle/>
          <a:p>
            <a:r>
              <a:rPr lang="en-US" noProof="0" dirty="0"/>
              <a:t>Algorithm:</a:t>
            </a:r>
          </a:p>
          <a:p>
            <a:pPr lvl="1"/>
            <a:r>
              <a:rPr lang="en-US" noProof="0" dirty="0"/>
              <a:t>Store all the Z values of a triangle </a:t>
            </a:r>
          </a:p>
          <a:p>
            <a:pPr lvl="1"/>
            <a:r>
              <a:rPr lang="en-US" noProof="0" dirty="0"/>
              <a:t>The array size is (Number of triangle  x 3) because each triangle has 3 point</a:t>
            </a:r>
          </a:p>
          <a:p>
            <a:pPr lvl="1"/>
            <a:r>
              <a:rPr lang="en-US" noProof="0" dirty="0"/>
              <a:t>Vertices[tri, 2] means vertices indexes extracted from triangles array and 2 means Z values of the vertices since Python indexing starts from 0. </a:t>
            </a:r>
          </a:p>
          <a:p>
            <a:pPr lvl="1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C5BD2-DDFE-5DC1-F8F4-D4AB9B03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17" y="2528002"/>
            <a:ext cx="6338540" cy="30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11F46-EE02-4468-FFDA-70456291B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DB01-E485-1DEB-8551-1A63A7D3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Building Footprints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2CF04-A0FE-43B7-5ADA-818E360857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4D6E0-F5A5-868F-2FC7-DB3FC9A15E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3B73E-91D6-DC30-B6B3-1FEF5C0CB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4894262"/>
          </a:xfrm>
        </p:spPr>
        <p:txBody>
          <a:bodyPr/>
          <a:lstStyle/>
          <a:p>
            <a:r>
              <a:rPr lang="en-US" noProof="0" dirty="0"/>
              <a:t>Algorithm:</a:t>
            </a:r>
          </a:p>
          <a:p>
            <a:pPr lvl="1"/>
            <a:r>
              <a:rPr lang="en-US" noProof="0" dirty="0"/>
              <a:t>If the first Z value of a triangle and </a:t>
            </a:r>
            <a:r>
              <a:rPr lang="en-US" dirty="0"/>
              <a:t>rest of the Z values in the same triangle is same</a:t>
            </a:r>
            <a:r>
              <a:rPr lang="tr-TR" dirty="0"/>
              <a:t> </a:t>
            </a:r>
            <a:r>
              <a:rPr lang="en-US" b="1" u="sng" noProof="0" dirty="0"/>
              <a:t>(Planarity condition)</a:t>
            </a:r>
          </a:p>
          <a:p>
            <a:pPr lvl="1"/>
            <a:r>
              <a:rPr lang="en-US" noProof="0" dirty="0"/>
              <a:t>Then a new triangle array and corresponding Z value arrays are created</a:t>
            </a:r>
          </a:p>
          <a:p>
            <a:pPr lvl="1"/>
            <a:endParaRPr lang="en-US" noProof="0" dirty="0"/>
          </a:p>
          <a:p>
            <a:pPr lvl="1"/>
            <a:endParaRPr lang="en-US" dirty="0"/>
          </a:p>
          <a:p>
            <a:pPr lvl="1"/>
            <a:endParaRPr lang="tr-TR" noProof="0" dirty="0"/>
          </a:p>
          <a:p>
            <a:pPr lvl="1"/>
            <a:endParaRPr lang="tr-TR" dirty="0"/>
          </a:p>
          <a:p>
            <a:pPr lvl="1"/>
            <a:r>
              <a:rPr lang="en-US" noProof="0" dirty="0"/>
              <a:t>For example, for the first object, 23 triangle satisfy the planarity</a:t>
            </a:r>
          </a:p>
          <a:p>
            <a:pPr lvl="1"/>
            <a:endParaRPr lang="en-US" dirty="0"/>
          </a:p>
          <a:p>
            <a:pPr lvl="1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4296E-7EAD-47EF-572D-46A11A38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63719"/>
            <a:ext cx="5114925" cy="962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0F089E-C87B-8C30-4014-B4C3D8C6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6" y="3732257"/>
            <a:ext cx="61722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8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FDD5B-2115-1138-5F76-D408A620F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40F8-84EC-91FE-7610-299C0470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Building Footprints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4C2A8-EA19-970E-995E-F3B73CCCC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Berk Kıvılcım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1E5D5-DBE9-1027-C09D-2BDA76D6B9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en-US" noProof="0" smtClean="0"/>
              <a:t>3/27/2025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0CCBFC-07EE-6B85-D442-DBB0D4C3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4894262"/>
          </a:xfrm>
        </p:spPr>
        <p:txBody>
          <a:bodyPr/>
          <a:lstStyle/>
          <a:p>
            <a:r>
              <a:rPr lang="en-US" noProof="0" dirty="0"/>
              <a:t>Algorithm:</a:t>
            </a:r>
          </a:p>
          <a:p>
            <a:pPr lvl="1"/>
            <a:r>
              <a:rPr lang="en-US" noProof="0" dirty="0"/>
              <a:t>But are all planar triangles belongs to footprint?</a:t>
            </a:r>
          </a:p>
          <a:p>
            <a:pPr lvl="1"/>
            <a:r>
              <a:rPr lang="en-US" noProof="0" dirty="0"/>
              <a:t>No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Assumption 1:</a:t>
            </a:r>
          </a:p>
          <a:p>
            <a:pPr lvl="1"/>
            <a:r>
              <a:rPr lang="en-US" noProof="0" dirty="0"/>
              <a:t>All the footprint triangles are planar to each other</a:t>
            </a:r>
          </a:p>
          <a:p>
            <a:pPr lvl="1"/>
            <a:r>
              <a:rPr lang="en-US" noProof="0" dirty="0"/>
              <a:t>Also has the lowest Z values among the other planar triangles</a:t>
            </a:r>
          </a:p>
          <a:p>
            <a:pPr marL="476226" lvl="1" indent="0">
              <a:buNone/>
            </a:pPr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tr-TR" noProof="0" dirty="0"/>
          </a:p>
          <a:p>
            <a:pPr lvl="1"/>
            <a:r>
              <a:rPr lang="en-US" dirty="0"/>
              <a:t>For example, for the first object, 15 triangle satisfy the planarity and having the lowest Z values</a:t>
            </a:r>
            <a:endParaRPr lang="en-US" noProof="0" dirty="0"/>
          </a:p>
          <a:p>
            <a:pPr lvl="1"/>
            <a:endParaRPr lang="en-US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B6F26-DD04-9749-C284-020F52A5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91072"/>
            <a:ext cx="4381500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675E1A-5AB4-3028-FB26-8DEEF2F3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16" y="5274387"/>
            <a:ext cx="50196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0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4CFFE-C9C5-197D-F49D-D1B9BF11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1956-2AC0-2DD3-D3F1-3FAAC36A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Building Footprints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5E617-C310-F640-4FA8-7A72ACFB2C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Berk Kıvılcım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0DC5A-6B5B-282F-84F4-45767E25AC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en-US" noProof="0" smtClean="0"/>
              <a:t>3/27/2025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DC7F4-FAD6-8644-3BBF-AB34D67BE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4894262"/>
          </a:xfrm>
        </p:spPr>
        <p:txBody>
          <a:bodyPr/>
          <a:lstStyle/>
          <a:p>
            <a:r>
              <a:rPr lang="en-US" noProof="0" dirty="0"/>
              <a:t>Algorithm: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76226" lvl="1" indent="0">
              <a:buNone/>
            </a:pPr>
            <a:endParaRPr lang="en-US" dirty="0"/>
          </a:p>
          <a:p>
            <a:pPr marL="476226" lvl="1" indent="0">
              <a:buNone/>
            </a:pPr>
            <a:endParaRPr lang="en-US" dirty="0"/>
          </a:p>
          <a:p>
            <a:pPr lvl="1"/>
            <a:r>
              <a:rPr lang="en-US" dirty="0"/>
              <a:t>So the variables of ‘’</a:t>
            </a:r>
            <a:r>
              <a:rPr lang="en-US" dirty="0" err="1"/>
              <a:t>final_triangles</a:t>
            </a:r>
            <a:r>
              <a:rPr lang="en-US" dirty="0"/>
              <a:t>’’ store the triangle topologies of footprints</a:t>
            </a:r>
          </a:p>
          <a:p>
            <a:pPr lvl="1"/>
            <a:r>
              <a:rPr lang="en-US" dirty="0"/>
              <a:t>Footprint triangle mesh model creation</a:t>
            </a:r>
          </a:p>
          <a:p>
            <a:pPr lvl="1"/>
            <a:endParaRPr lang="en-US" dirty="0"/>
          </a:p>
          <a:p>
            <a:pPr lvl="1"/>
            <a:endParaRPr lang="tr-TR" noProof="0" dirty="0"/>
          </a:p>
          <a:p>
            <a:pPr marL="476226" lvl="1" indent="0">
              <a:buNone/>
            </a:pPr>
            <a:endParaRPr lang="tr-TR" dirty="0"/>
          </a:p>
          <a:p>
            <a:pPr marL="476226" lvl="1" indent="0">
              <a:buNone/>
            </a:pPr>
            <a:endParaRPr lang="tr-TR" noProof="0" dirty="0"/>
          </a:p>
          <a:p>
            <a:pPr lvl="1"/>
            <a:r>
              <a:rPr lang="en-US" dirty="0"/>
              <a:t>But how about the vertices belongs to only footprints?</a:t>
            </a:r>
            <a:endParaRPr lang="tr-TR" dirty="0"/>
          </a:p>
          <a:p>
            <a:pPr lvl="2"/>
            <a:r>
              <a:rPr lang="en-US" noProof="0" dirty="0"/>
              <a:t>Filter</a:t>
            </a:r>
            <a:r>
              <a:rPr lang="en-US" dirty="0"/>
              <a:t>s the points that is not used in </a:t>
            </a:r>
            <a:r>
              <a:rPr lang="en-US" dirty="0" err="1"/>
              <a:t>final_triangle</a:t>
            </a:r>
            <a:r>
              <a:rPr lang="en-US" dirty="0"/>
              <a:t> topology</a:t>
            </a:r>
            <a:endParaRPr lang="en-US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FF83B-43BC-9D1F-8638-10D42A90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08" y="1058210"/>
            <a:ext cx="4381500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598A77-271E-1455-9E34-3FC0F33D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08" y="2392319"/>
            <a:ext cx="5019675" cy="73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A2C2A-F465-0EE9-6082-FB2F40D67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64" y="4111184"/>
            <a:ext cx="7724775" cy="476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EE55B5-C7CE-13CA-4549-9F47A0B8B0D2}"/>
              </a:ext>
            </a:extLst>
          </p:cNvPr>
          <p:cNvSpPr/>
          <p:nvPr/>
        </p:nvSpPr>
        <p:spPr>
          <a:xfrm>
            <a:off x="4139952" y="4293096"/>
            <a:ext cx="576064" cy="144016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94DCB5D-0146-33FD-D0E1-489BDE10589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16016" y="4365104"/>
            <a:ext cx="683250" cy="49272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C37951-BBA7-7C92-6EFC-CC960C590069}"/>
              </a:ext>
            </a:extLst>
          </p:cNvPr>
          <p:cNvSpPr txBox="1"/>
          <p:nvPr/>
        </p:nvSpPr>
        <p:spPr>
          <a:xfrm>
            <a:off x="5399266" y="467315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All vertices from original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CDDED7-6414-B95C-EF65-08C4A8259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00" y="5960312"/>
            <a:ext cx="6772275" cy="2190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3DF771-8DC6-E03B-91C1-2473E22A037F}"/>
              </a:ext>
            </a:extLst>
          </p:cNvPr>
          <p:cNvSpPr/>
          <p:nvPr/>
        </p:nvSpPr>
        <p:spPr>
          <a:xfrm>
            <a:off x="6893662" y="1235972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F55D6C-2363-0391-D568-62B26A919E50}"/>
              </a:ext>
            </a:extLst>
          </p:cNvPr>
          <p:cNvSpPr/>
          <p:nvPr/>
        </p:nvSpPr>
        <p:spPr>
          <a:xfrm>
            <a:off x="6372200" y="1709125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7AF2BC-8934-8382-8BB2-773653456DB5}"/>
              </a:ext>
            </a:extLst>
          </p:cNvPr>
          <p:cNvSpPr/>
          <p:nvPr/>
        </p:nvSpPr>
        <p:spPr>
          <a:xfrm>
            <a:off x="7486035" y="1484784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B05301-B8BA-7CE3-B2DF-826EFB0ED0E4}"/>
              </a:ext>
            </a:extLst>
          </p:cNvPr>
          <p:cNvSpPr/>
          <p:nvPr/>
        </p:nvSpPr>
        <p:spPr>
          <a:xfrm>
            <a:off x="7019446" y="2028991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3B15C4-2883-6C61-D7AA-92446B96ABE1}"/>
              </a:ext>
            </a:extLst>
          </p:cNvPr>
          <p:cNvSpPr/>
          <p:nvPr/>
        </p:nvSpPr>
        <p:spPr>
          <a:xfrm>
            <a:off x="7884414" y="1878967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D167B58-8E94-FA9B-4398-C933268968FA}"/>
              </a:ext>
            </a:extLst>
          </p:cNvPr>
          <p:cNvSpPr/>
          <p:nvPr/>
        </p:nvSpPr>
        <p:spPr>
          <a:xfrm>
            <a:off x="8100392" y="723684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015B05B-0FFA-3A9D-990E-7F72C0313195}"/>
              </a:ext>
            </a:extLst>
          </p:cNvPr>
          <p:cNvSpPr/>
          <p:nvPr/>
        </p:nvSpPr>
        <p:spPr>
          <a:xfrm>
            <a:off x="6516216" y="508771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2F19DC-935C-EE0B-3179-8615C41515EE}"/>
              </a:ext>
            </a:extLst>
          </p:cNvPr>
          <p:cNvCxnSpPr>
            <a:cxnSpLocks/>
          </p:cNvCxnSpPr>
          <p:nvPr/>
        </p:nvCxnSpPr>
        <p:spPr>
          <a:xfrm>
            <a:off x="6516216" y="1874663"/>
            <a:ext cx="449454" cy="239249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9690AB-2413-DC67-CFFC-551BD47F2AFA}"/>
              </a:ext>
            </a:extLst>
          </p:cNvPr>
          <p:cNvCxnSpPr>
            <a:cxnSpLocks/>
          </p:cNvCxnSpPr>
          <p:nvPr/>
        </p:nvCxnSpPr>
        <p:spPr>
          <a:xfrm flipV="1">
            <a:off x="7221391" y="2042063"/>
            <a:ext cx="582312" cy="88461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865601-3EA9-B0D1-8F6A-10558401DB80}"/>
              </a:ext>
            </a:extLst>
          </p:cNvPr>
          <p:cNvCxnSpPr>
            <a:cxnSpLocks/>
          </p:cNvCxnSpPr>
          <p:nvPr/>
        </p:nvCxnSpPr>
        <p:spPr>
          <a:xfrm flipV="1">
            <a:off x="7163462" y="1653258"/>
            <a:ext cx="250189" cy="290009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F343BD-921B-4D86-9327-D78E02457CC0}"/>
              </a:ext>
            </a:extLst>
          </p:cNvPr>
          <p:cNvCxnSpPr>
            <a:cxnSpLocks/>
          </p:cNvCxnSpPr>
          <p:nvPr/>
        </p:nvCxnSpPr>
        <p:spPr>
          <a:xfrm flipH="1" flipV="1">
            <a:off x="7668344" y="1653258"/>
            <a:ext cx="216070" cy="221405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6C5839D-44DF-99A6-3ED7-03890A59FBE5}"/>
              </a:ext>
            </a:extLst>
          </p:cNvPr>
          <p:cNvCxnSpPr>
            <a:cxnSpLocks/>
          </p:cNvCxnSpPr>
          <p:nvPr/>
        </p:nvCxnSpPr>
        <p:spPr>
          <a:xfrm flipH="1" flipV="1">
            <a:off x="7064566" y="1382868"/>
            <a:ext cx="387209" cy="140166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827A4F2-7809-AB57-386A-49D5D07CAD1B}"/>
              </a:ext>
            </a:extLst>
          </p:cNvPr>
          <p:cNvCxnSpPr>
            <a:cxnSpLocks/>
          </p:cNvCxnSpPr>
          <p:nvPr/>
        </p:nvCxnSpPr>
        <p:spPr>
          <a:xfrm flipH="1">
            <a:off x="6516216" y="1405814"/>
            <a:ext cx="326295" cy="272092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E4A8BF-05C6-8845-FC2C-DA46A6201BAC}"/>
              </a:ext>
            </a:extLst>
          </p:cNvPr>
          <p:cNvCxnSpPr>
            <a:cxnSpLocks/>
          </p:cNvCxnSpPr>
          <p:nvPr/>
        </p:nvCxnSpPr>
        <p:spPr>
          <a:xfrm>
            <a:off x="6965491" y="1479634"/>
            <a:ext cx="36553" cy="458981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06BB31E-9411-90A7-9390-A723AA44F64F}"/>
              </a:ext>
            </a:extLst>
          </p:cNvPr>
          <p:cNvCxnSpPr/>
          <p:nvPr/>
        </p:nvCxnSpPr>
        <p:spPr>
          <a:xfrm>
            <a:off x="6424598" y="483408"/>
            <a:ext cx="296735" cy="214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2BB295-35AC-5604-A4D5-583D410756FD}"/>
              </a:ext>
            </a:extLst>
          </p:cNvPr>
          <p:cNvCxnSpPr>
            <a:cxnSpLocks/>
          </p:cNvCxnSpPr>
          <p:nvPr/>
        </p:nvCxnSpPr>
        <p:spPr>
          <a:xfrm flipV="1">
            <a:off x="6444208" y="460247"/>
            <a:ext cx="277125" cy="2634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18756A-66E5-CA26-B7B3-A85B938865AF}"/>
              </a:ext>
            </a:extLst>
          </p:cNvPr>
          <p:cNvCxnSpPr>
            <a:cxnSpLocks/>
          </p:cNvCxnSpPr>
          <p:nvPr/>
        </p:nvCxnSpPr>
        <p:spPr>
          <a:xfrm flipV="1">
            <a:off x="8028430" y="678613"/>
            <a:ext cx="277125" cy="2634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F00E0D-8E37-29E9-24A6-23D140A75C7B}"/>
              </a:ext>
            </a:extLst>
          </p:cNvPr>
          <p:cNvCxnSpPr>
            <a:cxnSpLocks/>
          </p:cNvCxnSpPr>
          <p:nvPr/>
        </p:nvCxnSpPr>
        <p:spPr>
          <a:xfrm flipH="1" flipV="1">
            <a:off x="8066132" y="698321"/>
            <a:ext cx="239423" cy="300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3">
            <a:extLst>
              <a:ext uri="{FF2B5EF4-FFF2-40B4-BE49-F238E27FC236}">
                <a16:creationId xmlns:a16="http://schemas.microsoft.com/office/drawing/2014/main" id="{4D61E5E9-0E6A-B8FF-9449-79606897E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741" y="2315522"/>
            <a:ext cx="2341866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i="1" kern="0" noProof="0" dirty="0">
                <a:solidFill>
                  <a:schemeClr val="bg1">
                    <a:lumMod val="50000"/>
                  </a:schemeClr>
                </a:solidFill>
              </a:rPr>
              <a:t>A figure to show for unreferenced vertices filtering</a:t>
            </a:r>
            <a:endParaRPr lang="en-US" sz="1100" kern="0" noProof="0" dirty="0"/>
          </a:p>
        </p:txBody>
      </p:sp>
    </p:spTree>
    <p:extLst>
      <p:ext uri="{BB962C8B-B14F-4D97-AF65-F5344CB8AC3E}">
        <p14:creationId xmlns:p14="http://schemas.microsoft.com/office/powerpoint/2010/main" val="363047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F1DC7-D9EE-1B31-A205-78B2BBC3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1733-45F6-25FD-640F-866EC5E8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Building Footprints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F97C7-0A74-7B4C-2B56-7F56088B4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Berk Kıvılcım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1E458-6A91-E09B-C3B5-C31BD5A153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en-US" noProof="0" smtClean="0"/>
              <a:t>3/27/2025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4D8EA-7139-AC24-B2B8-F7120DAC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4894262"/>
          </a:xfrm>
        </p:spPr>
        <p:txBody>
          <a:bodyPr/>
          <a:lstStyle/>
          <a:p>
            <a:r>
              <a:rPr lang="en-US" noProof="0" dirty="0"/>
              <a:t>Results:</a:t>
            </a:r>
          </a:p>
          <a:p>
            <a:pPr lvl="1"/>
            <a:r>
              <a:rPr lang="en-US" dirty="0"/>
              <a:t>Triangle Topology for Footprints:</a:t>
            </a:r>
          </a:p>
          <a:p>
            <a:pPr lvl="1"/>
            <a:r>
              <a:rPr lang="en-US" dirty="0"/>
              <a:t>Vertices for Footprints: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76226" lvl="1" indent="0">
              <a:buNone/>
            </a:pPr>
            <a:endParaRPr lang="en-US" dirty="0"/>
          </a:p>
          <a:p>
            <a:pPr marL="476226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tr-TR" noProof="0" dirty="0"/>
          </a:p>
          <a:p>
            <a:pPr marL="476226" lvl="1" indent="0">
              <a:buNone/>
            </a:pPr>
            <a:endParaRPr lang="tr-TR" dirty="0"/>
          </a:p>
          <a:p>
            <a:pPr marL="476226" lvl="1" indent="0">
              <a:buNone/>
            </a:pPr>
            <a:endParaRPr lang="tr-TR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DEC80-9A58-922D-D7A3-C020615F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62" y="1844824"/>
            <a:ext cx="4706475" cy="3784642"/>
          </a:xfrm>
          <a:prstGeom prst="rect">
            <a:avLst/>
          </a:prstGeom>
          <a:ln w="28575">
            <a:solidFill>
              <a:srgbClr val="009999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4325B2-165B-2353-B614-BF9E44D88C00}"/>
              </a:ext>
            </a:extLst>
          </p:cNvPr>
          <p:cNvSpPr txBox="1"/>
          <p:nvPr/>
        </p:nvSpPr>
        <p:spPr>
          <a:xfrm>
            <a:off x="2172709" y="5668026"/>
            <a:ext cx="489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Building Footprint Triangulation (Bottom View)</a:t>
            </a:r>
          </a:p>
        </p:txBody>
      </p:sp>
    </p:spTree>
    <p:extLst>
      <p:ext uri="{BB962C8B-B14F-4D97-AF65-F5344CB8AC3E}">
        <p14:creationId xmlns:p14="http://schemas.microsoft.com/office/powerpoint/2010/main" val="363847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2570-D104-1D15-F179-39FFD91C7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C37F-067E-37BA-2985-B7C3386E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Proper Building Heights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9A2E6-DCF7-5D24-966C-3E5EAFD3E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111EE-054C-5F6F-0083-1AB6B7CC88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D81DF-B41E-D6FA-0BA4-E1F28B2D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2174323"/>
          </a:xfrm>
        </p:spPr>
        <p:txBody>
          <a:bodyPr/>
          <a:lstStyle/>
          <a:p>
            <a:r>
              <a:rPr lang="en-US" noProof="0" dirty="0"/>
              <a:t>Algorithm:</a:t>
            </a:r>
          </a:p>
          <a:p>
            <a:pPr lvl="1"/>
            <a:r>
              <a:rPr lang="en-US" noProof="0" dirty="0"/>
              <a:t>LoD1 models usually derived from </a:t>
            </a:r>
            <a:r>
              <a:rPr lang="en-US" dirty="0"/>
              <a:t>b</a:t>
            </a:r>
            <a:r>
              <a:rPr lang="en-US" noProof="0" dirty="0" err="1"/>
              <a:t>ounding</a:t>
            </a:r>
            <a:r>
              <a:rPr lang="en-US" noProof="0" dirty="0"/>
              <a:t> Box of LoD2 (Diakite et al 2014, El-</a:t>
            </a:r>
            <a:r>
              <a:rPr lang="en-US" noProof="0" dirty="0" err="1"/>
              <a:t>Mekawy</a:t>
            </a:r>
            <a:r>
              <a:rPr lang="en-US" noProof="0" dirty="0"/>
              <a:t> et al, 2011)</a:t>
            </a:r>
          </a:p>
          <a:p>
            <a:pPr lvl="1"/>
            <a:endParaRPr lang="en-US" dirty="0"/>
          </a:p>
          <a:p>
            <a:pPr lvl="1"/>
            <a:r>
              <a:rPr lang="en-US" noProof="0" dirty="0"/>
              <a:t>So is it sufficient to consider highest height value for a bounding box??</a:t>
            </a:r>
          </a:p>
          <a:p>
            <a:pPr lvl="2"/>
            <a:r>
              <a:rPr lang="en-US" dirty="0"/>
              <a:t>No</a:t>
            </a:r>
          </a:p>
          <a:p>
            <a:pPr marL="933404" lvl="2" indent="0">
              <a:buNone/>
            </a:pPr>
            <a:endParaRPr lang="en-US" noProof="0" dirty="0"/>
          </a:p>
          <a:p>
            <a:pPr lvl="1"/>
            <a:endParaRPr lang="en-US" dirty="0"/>
          </a:p>
          <a:p>
            <a:pPr lvl="1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2"/>
            <a:endParaRPr lang="en-US" dirty="0"/>
          </a:p>
          <a:p>
            <a:pPr lvl="2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B5A37-A237-2AD3-1D74-3C676C0F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3463280" cy="36977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E1C3BC-1BDE-9303-00FC-B480ADE24AF2}"/>
              </a:ext>
            </a:extLst>
          </p:cNvPr>
          <p:cNvSpPr/>
          <p:nvPr/>
        </p:nvSpPr>
        <p:spPr>
          <a:xfrm>
            <a:off x="971600" y="3284984"/>
            <a:ext cx="730202" cy="288032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B6A045-679B-A5F6-7056-4031EAE91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692811"/>
            <a:ext cx="2000250" cy="1857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A1AC70-DE40-FD67-6590-65785B3A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97767"/>
            <a:ext cx="2233812" cy="1769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A02884-6EB9-0666-CD0F-7E3591CDA596}"/>
              </a:ext>
            </a:extLst>
          </p:cNvPr>
          <p:cNvSpPr txBox="1"/>
          <p:nvPr/>
        </p:nvSpPr>
        <p:spPr>
          <a:xfrm>
            <a:off x="4567788" y="4867134"/>
            <a:ext cx="4036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/>
              <a:t>Those details considered as large building parts</a:t>
            </a:r>
          </a:p>
          <a:p>
            <a:endParaRPr lang="en-US" sz="1400" dirty="0"/>
          </a:p>
          <a:p>
            <a:r>
              <a:rPr lang="en-US" sz="1400" noProof="0" dirty="0"/>
              <a:t>The additional condition: If a point has neighborhood point closer than 4 meter, don</a:t>
            </a:r>
            <a:r>
              <a:rPr lang="tr-TR" sz="1400" noProof="0" dirty="0"/>
              <a:t> not</a:t>
            </a:r>
            <a:r>
              <a:rPr lang="en-US" sz="1400" noProof="0" dirty="0"/>
              <a:t> consider its height as building height</a:t>
            </a:r>
          </a:p>
        </p:txBody>
      </p:sp>
    </p:spTree>
    <p:extLst>
      <p:ext uri="{BB962C8B-B14F-4D97-AF65-F5344CB8AC3E}">
        <p14:creationId xmlns:p14="http://schemas.microsoft.com/office/powerpoint/2010/main" val="351839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92716" y="283879"/>
            <a:ext cx="6911975" cy="489967"/>
          </a:xfrm>
        </p:spPr>
        <p:txBody>
          <a:bodyPr/>
          <a:lstStyle/>
          <a:p>
            <a:r>
              <a:rPr lang="tr-TR" dirty="0"/>
              <a:t>Content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046514-D64E-4E11-9A4F-93F7342547CA}" type="datetime1">
              <a:rPr lang="de-DE" smtClean="0"/>
              <a:t>27.03.2025</a:t>
            </a:fld>
            <a:endParaRPr lang="de-DE" dirty="0"/>
          </a:p>
        </p:txBody>
      </p:sp>
      <p:graphicFrame>
        <p:nvGraphicFramePr>
          <p:cNvPr id="16" name="İçerik Yer Tutucusu 2">
            <a:extLst>
              <a:ext uri="{FF2B5EF4-FFF2-40B4-BE49-F238E27FC236}">
                <a16:creationId xmlns:a16="http://schemas.microsoft.com/office/drawing/2014/main" id="{0A36C215-5D13-4552-BA70-E3AD17336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11912"/>
              </p:ext>
            </p:extLst>
          </p:nvPr>
        </p:nvGraphicFramePr>
        <p:xfrm>
          <a:off x="597828" y="870306"/>
          <a:ext cx="4762912" cy="5663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DF65EAC-7AB1-6085-F502-0339A84FE01D}"/>
              </a:ext>
            </a:extLst>
          </p:cNvPr>
          <p:cNvSpPr/>
          <p:nvPr/>
        </p:nvSpPr>
        <p:spPr>
          <a:xfrm>
            <a:off x="783040" y="5400405"/>
            <a:ext cx="4392488" cy="5872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B13E8-EA89-E5C6-414A-61ACBA44C886}"/>
              </a:ext>
            </a:extLst>
          </p:cNvPr>
          <p:cNvSpPr/>
          <p:nvPr/>
        </p:nvSpPr>
        <p:spPr>
          <a:xfrm>
            <a:off x="728112" y="5400405"/>
            <a:ext cx="4392488" cy="69289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75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698C4-17BE-128E-A4C3-98F35059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AEB7-7808-FB47-743C-6244F4FF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Proper Building Heights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6929B-48B1-DDFE-2248-2283770454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A9F80-0C89-4494-F789-0083C4ECCE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F391A-5FED-7493-9784-95A023720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2174323"/>
          </a:xfrm>
        </p:spPr>
        <p:txBody>
          <a:bodyPr/>
          <a:lstStyle/>
          <a:p>
            <a:r>
              <a:rPr lang="en-US" noProof="0" dirty="0"/>
              <a:t>Algorithm:</a:t>
            </a:r>
          </a:p>
          <a:p>
            <a:pPr lvl="1"/>
            <a:r>
              <a:rPr lang="en-US" noProof="0" dirty="0"/>
              <a:t>Find the nearest distances of each point</a:t>
            </a:r>
            <a:endParaRPr lang="tr-TR" noProof="0" dirty="0"/>
          </a:p>
          <a:p>
            <a:pPr lvl="1"/>
            <a:endParaRPr lang="tr-TR" dirty="0"/>
          </a:p>
          <a:p>
            <a:pPr lvl="1"/>
            <a:endParaRPr lang="tr-TR" noProof="0" dirty="0"/>
          </a:p>
          <a:p>
            <a:pPr lvl="1"/>
            <a:endParaRPr lang="tr-TR" dirty="0"/>
          </a:p>
          <a:p>
            <a:pPr lvl="1"/>
            <a:endParaRPr lang="tr-TR" noProof="0" dirty="0"/>
          </a:p>
          <a:p>
            <a:pPr lvl="1"/>
            <a:endParaRPr lang="tr-TR" dirty="0"/>
          </a:p>
          <a:p>
            <a:pPr lvl="1"/>
            <a:r>
              <a:rPr lang="en-US" noProof="0" dirty="0"/>
              <a:t>Create a mask if a nearest distance is smaller than 4 meter</a:t>
            </a:r>
          </a:p>
          <a:p>
            <a:pPr lvl="1"/>
            <a:r>
              <a:rPr lang="en-US" dirty="0"/>
              <a:t>Th</a:t>
            </a:r>
            <a:r>
              <a:rPr lang="tr-TR" dirty="0"/>
              <a:t>e</a:t>
            </a:r>
            <a:r>
              <a:rPr lang="en-US" dirty="0"/>
              <a:t>n apply the mask to exclude this points</a:t>
            </a:r>
            <a:endParaRPr lang="tr-TR" dirty="0"/>
          </a:p>
          <a:p>
            <a:pPr lvl="1"/>
            <a:endParaRPr lang="tr-TR" noProof="0" dirty="0"/>
          </a:p>
          <a:p>
            <a:pPr lvl="1"/>
            <a:endParaRPr lang="tr-TR" dirty="0"/>
          </a:p>
          <a:p>
            <a:pPr lvl="1"/>
            <a:endParaRPr lang="tr-TR" noProof="0" dirty="0"/>
          </a:p>
          <a:p>
            <a:pPr lvl="1"/>
            <a:endParaRPr lang="tr-TR" dirty="0"/>
          </a:p>
          <a:p>
            <a:pPr lvl="1"/>
            <a:r>
              <a:rPr lang="en-US" noProof="0" dirty="0"/>
              <a:t>If a point satisfy the above condition:</a:t>
            </a:r>
          </a:p>
          <a:p>
            <a:pPr lvl="2"/>
            <a:r>
              <a:rPr lang="en-US" noProof="0" dirty="0"/>
              <a:t>The highest Z value among the those points will be considered building height</a:t>
            </a:r>
          </a:p>
          <a:p>
            <a:pPr lvl="1"/>
            <a:r>
              <a:rPr lang="en-US" noProof="0" dirty="0"/>
              <a:t>If none of the point satisfy the above condition </a:t>
            </a:r>
          </a:p>
          <a:p>
            <a:pPr lvl="2"/>
            <a:r>
              <a:rPr lang="en-US" noProof="0" dirty="0"/>
              <a:t>The highest Z value in the object will be considered as building height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AB475-2480-1F8B-2BF5-E7A424C2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96266"/>
            <a:ext cx="6724650" cy="1123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2905D2-1287-AF26-E8DD-5D2B8766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789040"/>
            <a:ext cx="4829175" cy="7048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32DAECB-136E-29D5-502F-6FE05D46CBCA}"/>
              </a:ext>
            </a:extLst>
          </p:cNvPr>
          <p:cNvSpPr/>
          <p:nvPr/>
        </p:nvSpPr>
        <p:spPr>
          <a:xfrm>
            <a:off x="7264202" y="4319856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29A2E3-7187-A059-C6D6-FD2B0B2EDC7D}"/>
              </a:ext>
            </a:extLst>
          </p:cNvPr>
          <p:cNvSpPr/>
          <p:nvPr/>
        </p:nvSpPr>
        <p:spPr>
          <a:xfrm>
            <a:off x="7576576" y="3742201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BCC7AA-5C21-1B85-3061-E60D28CD696A}"/>
              </a:ext>
            </a:extLst>
          </p:cNvPr>
          <p:cNvSpPr/>
          <p:nvPr/>
        </p:nvSpPr>
        <p:spPr>
          <a:xfrm>
            <a:off x="8604448" y="2949807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03B989-AC00-D919-7F01-8C7C8AB39333}"/>
              </a:ext>
            </a:extLst>
          </p:cNvPr>
          <p:cNvSpPr/>
          <p:nvPr/>
        </p:nvSpPr>
        <p:spPr>
          <a:xfrm>
            <a:off x="8028384" y="4301866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79052B83-B70D-791A-C0BA-271E9FB14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532" y="4738421"/>
            <a:ext cx="2341866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i="1" kern="0" noProof="0" dirty="0">
                <a:solidFill>
                  <a:schemeClr val="bg1">
                    <a:lumMod val="50000"/>
                  </a:schemeClr>
                </a:solidFill>
              </a:rPr>
              <a:t>A figure to show how ne</a:t>
            </a:r>
            <a:r>
              <a:rPr lang="tr-TR" sz="1200" i="1" kern="0" noProof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tr-TR" sz="1200" i="1" kern="0" dirty="0">
                <a:solidFill>
                  <a:schemeClr val="bg1">
                    <a:lumMod val="50000"/>
                  </a:schemeClr>
                </a:solidFill>
              </a:rPr>
              <a:t>rest</a:t>
            </a:r>
            <a:r>
              <a:rPr lang="en-US" sz="1200" i="1" kern="0" noProof="0" dirty="0">
                <a:solidFill>
                  <a:schemeClr val="bg1">
                    <a:lumMod val="50000"/>
                  </a:schemeClr>
                </a:solidFill>
              </a:rPr>
              <a:t> neighbor thresholding works</a:t>
            </a:r>
            <a:endParaRPr lang="en-US" sz="1100" kern="0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DEF4C4-19DA-3C22-D15A-41C5A3DD4DA8}"/>
              </a:ext>
            </a:extLst>
          </p:cNvPr>
          <p:cNvCxnSpPr>
            <a:cxnSpLocks/>
          </p:cNvCxnSpPr>
          <p:nvPr/>
        </p:nvCxnSpPr>
        <p:spPr>
          <a:xfrm flipH="1">
            <a:off x="7394576" y="3935299"/>
            <a:ext cx="222627" cy="360363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C1AD1D-D91E-9083-846B-4A6CF67841F3}"/>
              </a:ext>
            </a:extLst>
          </p:cNvPr>
          <p:cNvCxnSpPr>
            <a:cxnSpLocks/>
          </p:cNvCxnSpPr>
          <p:nvPr/>
        </p:nvCxnSpPr>
        <p:spPr>
          <a:xfrm flipH="1">
            <a:off x="8148280" y="3237678"/>
            <a:ext cx="456168" cy="102560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A633DC-FF35-C7CA-43FC-B472A6419586}"/>
              </a:ext>
            </a:extLst>
          </p:cNvPr>
          <p:cNvSpPr txBox="1"/>
          <p:nvPr/>
        </p:nvSpPr>
        <p:spPr>
          <a:xfrm>
            <a:off x="7458884" y="3999233"/>
            <a:ext cx="713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&lt;4m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902A0-70DC-5CAD-45DF-7E7C8AF95AFC}"/>
              </a:ext>
            </a:extLst>
          </p:cNvPr>
          <p:cNvSpPr txBox="1"/>
          <p:nvPr/>
        </p:nvSpPr>
        <p:spPr>
          <a:xfrm>
            <a:off x="8360332" y="3704178"/>
            <a:ext cx="885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&gt;4m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441B2B-EDB0-11F6-C457-F5150D69FDEB}"/>
              </a:ext>
            </a:extLst>
          </p:cNvPr>
          <p:cNvSpPr txBox="1"/>
          <p:nvPr/>
        </p:nvSpPr>
        <p:spPr>
          <a:xfrm>
            <a:off x="7041416" y="3334281"/>
            <a:ext cx="121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Z=20 m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7512D-555C-9C07-C98A-5CF126842EC1}"/>
              </a:ext>
            </a:extLst>
          </p:cNvPr>
          <p:cNvSpPr txBox="1"/>
          <p:nvPr/>
        </p:nvSpPr>
        <p:spPr>
          <a:xfrm>
            <a:off x="8118783" y="2558146"/>
            <a:ext cx="121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Z=10 m</a:t>
            </a:r>
            <a:endParaRPr lang="en-US" dirty="0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DA18185B-AA3D-F09C-D850-0FD198395A1A}"/>
              </a:ext>
            </a:extLst>
          </p:cNvPr>
          <p:cNvSpPr/>
          <p:nvPr/>
        </p:nvSpPr>
        <p:spPr>
          <a:xfrm>
            <a:off x="6691615" y="3151900"/>
            <a:ext cx="1683644" cy="721555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4BC8EC3-5417-DA39-5504-8D309737FF19}"/>
              </a:ext>
            </a:extLst>
          </p:cNvPr>
          <p:cNvSpPr/>
          <p:nvPr/>
        </p:nvSpPr>
        <p:spPr>
          <a:xfrm>
            <a:off x="8118783" y="2521396"/>
            <a:ext cx="917714" cy="44956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red and blue arrows pointing to a red line&#10;&#10;AI-generated content may be incorrect.">
            <a:extLst>
              <a:ext uri="{FF2B5EF4-FFF2-40B4-BE49-F238E27FC236}">
                <a16:creationId xmlns:a16="http://schemas.microsoft.com/office/drawing/2014/main" id="{14660484-566E-D839-48AC-43D3060E73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36" y="4105409"/>
            <a:ext cx="637456" cy="5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1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79C9-BDDA-20A3-E949-7A71268A5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1BA6-1D47-2D4D-6970-D2B183B4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Finding Proper Building Heights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C369C-286B-1C7A-0E74-114F8982DA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F59B6-874A-63D5-3402-C1CD4AC5CB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41320-E331-6701-0CE2-57D2173D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2174323"/>
          </a:xfrm>
        </p:spPr>
        <p:txBody>
          <a:bodyPr/>
          <a:lstStyle/>
          <a:p>
            <a:r>
              <a:rPr lang="en-US" noProof="0" dirty="0"/>
              <a:t>Algorithm:</a:t>
            </a:r>
            <a:endParaRPr lang="tr-TR" dirty="0"/>
          </a:p>
          <a:p>
            <a:pPr lvl="1"/>
            <a:r>
              <a:rPr lang="en-US" noProof="0" dirty="0"/>
              <a:t>If a point satisfy the condition given in previous slide:</a:t>
            </a:r>
          </a:p>
          <a:p>
            <a:pPr lvl="2"/>
            <a:r>
              <a:rPr lang="en-US" noProof="0" dirty="0"/>
              <a:t>The highest Z value among the those points will be considered building height</a:t>
            </a:r>
          </a:p>
          <a:p>
            <a:pPr lvl="1"/>
            <a:r>
              <a:rPr lang="en-US" noProof="0" dirty="0"/>
              <a:t>If none of the point satisfy the above condition</a:t>
            </a:r>
            <a:r>
              <a:rPr lang="tr-TR" noProof="0" dirty="0"/>
              <a:t>:</a:t>
            </a:r>
          </a:p>
          <a:p>
            <a:pPr lvl="2"/>
            <a:r>
              <a:rPr lang="en-US" noProof="0" dirty="0"/>
              <a:t>The highest Z value in the object will be considered as building height</a:t>
            </a:r>
            <a:endParaRPr lang="tr-TR" noProof="0" dirty="0"/>
          </a:p>
          <a:p>
            <a:pPr marL="476226" lvl="1" indent="0">
              <a:buNone/>
            </a:pPr>
            <a:endParaRPr lang="tr-TR" noProof="0" dirty="0"/>
          </a:p>
          <a:p>
            <a:pPr lvl="1"/>
            <a:endParaRPr lang="tr-TR" dirty="0"/>
          </a:p>
          <a:p>
            <a:pPr lvl="1"/>
            <a:endParaRPr lang="tr-TR" noProof="0" dirty="0"/>
          </a:p>
          <a:p>
            <a:pPr marL="476226" lvl="1" indent="0">
              <a:buNone/>
            </a:pPr>
            <a:endParaRPr lang="tr-TR" noProof="0" dirty="0"/>
          </a:p>
          <a:p>
            <a:pPr marL="476226" lvl="1" indent="0">
              <a:buNone/>
            </a:pPr>
            <a:endParaRPr lang="tr-TR" noProof="0" dirty="0"/>
          </a:p>
          <a:p>
            <a:pPr lvl="1"/>
            <a:r>
              <a:rPr lang="en-US" dirty="0"/>
              <a:t>Calculated height results:</a:t>
            </a:r>
            <a:endParaRPr lang="en-US" noProof="0" dirty="0"/>
          </a:p>
          <a:p>
            <a:pPr marL="933404" lvl="2" indent="0">
              <a:buNone/>
            </a:pP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7FF78-13D4-B14F-8CBF-95B4A52E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2" y="2492896"/>
            <a:ext cx="3095625" cy="1085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614FF-9C84-F352-F0D2-275BF5DC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62" y="4353523"/>
            <a:ext cx="33051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6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E9420-92F3-91DE-79A6-E1E31BD3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BBF9-66C9-AF3E-D937-4540207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Creating Rooftops Triangulations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ECD40-E157-216D-CCC3-3C3A2B3F33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6D5FC-30C0-B2C2-68A0-DDD48C26BB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86CBA-EA79-0C67-2AE0-761BE7E2B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2174323"/>
          </a:xfrm>
        </p:spPr>
        <p:txBody>
          <a:bodyPr/>
          <a:lstStyle/>
          <a:p>
            <a:r>
              <a:rPr lang="en-US" noProof="0" dirty="0"/>
              <a:t>Algorithm:</a:t>
            </a:r>
            <a:endParaRPr lang="tr-TR" noProof="0" dirty="0"/>
          </a:p>
          <a:p>
            <a:pPr lvl="1"/>
            <a:r>
              <a:rPr lang="en-US" noProof="0" dirty="0"/>
              <a:t>Uses </a:t>
            </a:r>
            <a:r>
              <a:rPr lang="en-US" dirty="0"/>
              <a:t>f</a:t>
            </a:r>
            <a:r>
              <a:rPr lang="en-US" noProof="0" dirty="0" err="1"/>
              <a:t>ootprint</a:t>
            </a:r>
            <a:r>
              <a:rPr lang="en-US" noProof="0" dirty="0"/>
              <a:t> </a:t>
            </a:r>
            <a:r>
              <a:rPr lang="en-US" dirty="0"/>
              <a:t>triangulations and calculated building height values</a:t>
            </a:r>
            <a:endParaRPr lang="en-US" noProof="0" dirty="0"/>
          </a:p>
          <a:p>
            <a:pPr lvl="1"/>
            <a:r>
              <a:rPr lang="en-US" dirty="0"/>
              <a:t>Rooftop Vertice Creation:</a:t>
            </a:r>
            <a:endParaRPr lang="en-US" noProof="0" dirty="0"/>
          </a:p>
          <a:p>
            <a:pPr lvl="2"/>
            <a:r>
              <a:rPr lang="en-US" dirty="0"/>
              <a:t>Copy the identifies footprint vertices of the objects</a:t>
            </a:r>
          </a:p>
          <a:p>
            <a:pPr lvl="2"/>
            <a:r>
              <a:rPr lang="en-US" dirty="0"/>
              <a:t>Add calculated height values to Z values of those copied vertices</a:t>
            </a:r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r>
              <a:rPr lang="en-US" dirty="0"/>
              <a:t>Stack footprint and rooftop vertices with </a:t>
            </a:r>
            <a:r>
              <a:rPr lang="en-US" dirty="0" err="1"/>
              <a:t>eachother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Rooftop indices follow the footprint indices, as unused vertices were removed during footprint filtering in previous steps</a:t>
            </a:r>
            <a:endParaRPr lang="en-US" noProof="0" dirty="0"/>
          </a:p>
          <a:p>
            <a:pPr marL="933404" lvl="2" indent="0">
              <a:buNone/>
            </a:pP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B5558-52F6-327B-59A9-CAE339CA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00" y="2362200"/>
            <a:ext cx="6686550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004698-C60D-84BB-1DBA-A88594DB9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00" y="4664413"/>
            <a:ext cx="40767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26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832B7-D2A8-3B9F-4919-554C13E46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CAD9-47B3-5B83-02F3-C017DBC3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Creating Rooftops Triangulations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3F4D1-2314-22F1-2C20-BB9D419115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E8-7B91-7CE8-E77A-37C8B5C76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761C7-939A-3A46-8E4B-DF540CA6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2174323"/>
          </a:xfrm>
        </p:spPr>
        <p:txBody>
          <a:bodyPr/>
          <a:lstStyle/>
          <a:p>
            <a:r>
              <a:rPr lang="en-US" noProof="0" dirty="0"/>
              <a:t>Algorithm:</a:t>
            </a:r>
            <a:endParaRPr lang="tr-TR" noProof="0" dirty="0"/>
          </a:p>
          <a:p>
            <a:pPr lvl="1"/>
            <a:r>
              <a:rPr lang="en-US" dirty="0"/>
              <a:t>Rooftop Triangulation Topology Creation:</a:t>
            </a:r>
            <a:endParaRPr lang="en-US" noProof="0" dirty="0"/>
          </a:p>
          <a:p>
            <a:pPr lvl="2"/>
            <a:r>
              <a:rPr lang="en-US" dirty="0"/>
              <a:t>The triangulation of the rooftops are invert oriented for proper visualization</a:t>
            </a:r>
          </a:p>
          <a:p>
            <a:pPr lvl="2"/>
            <a:r>
              <a:rPr lang="en-US" noProof="0" dirty="0"/>
              <a:t>Since the rooftop indexes are continuation of footprint indices </a:t>
            </a:r>
            <a:r>
              <a:rPr lang="tr-TR" noProof="0" dirty="0"/>
              <a:t>‘</a:t>
            </a:r>
            <a:r>
              <a:rPr lang="tr-TR" dirty="0"/>
              <a:t>‘</a:t>
            </a:r>
            <a:r>
              <a:rPr lang="en-US" noProof="0" dirty="0"/>
              <a:t>+</a:t>
            </a:r>
            <a:r>
              <a:rPr lang="en-US" noProof="0" dirty="0" err="1"/>
              <a:t>n_base</a:t>
            </a:r>
            <a:r>
              <a:rPr lang="tr-TR" noProof="0" dirty="0"/>
              <a:t>’’</a:t>
            </a:r>
            <a:r>
              <a:rPr lang="en-US" noProof="0" dirty="0"/>
              <a:t> is used</a:t>
            </a:r>
            <a:endParaRPr lang="tr-TR" noProof="0" dirty="0"/>
          </a:p>
          <a:p>
            <a:pPr lvl="2"/>
            <a:endParaRPr lang="tr-TR" dirty="0"/>
          </a:p>
          <a:p>
            <a:pPr marL="933404" lvl="2" indent="0">
              <a:buNone/>
            </a:pPr>
            <a:endParaRPr lang="en-US" noProof="0" dirty="0"/>
          </a:p>
          <a:p>
            <a:pPr lvl="2"/>
            <a:endParaRPr lang="en-US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marL="933404" lvl="2" indent="0">
              <a:buNone/>
            </a:pP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6A2E9-CFCE-C3C8-0CF7-785B16A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74654"/>
            <a:ext cx="8239125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E3681-3BAF-AB93-91C8-D4A06BF7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3068960"/>
            <a:ext cx="6693675" cy="2638986"/>
          </a:xfrm>
          <a:prstGeom prst="rect">
            <a:avLst/>
          </a:prstGeom>
          <a:ln w="28575">
            <a:solidFill>
              <a:srgbClr val="009999"/>
            </a:solidFill>
          </a:ln>
        </p:spPr>
      </p:pic>
    </p:spTree>
    <p:extLst>
      <p:ext uri="{BB962C8B-B14F-4D97-AF65-F5344CB8AC3E}">
        <p14:creationId xmlns:p14="http://schemas.microsoft.com/office/powerpoint/2010/main" val="1792963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A672-F3C0-C7FF-9B3F-F9CD9897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23EF-BB4D-EA13-838E-B05CB8AC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Creating </a:t>
            </a:r>
            <a:r>
              <a:rPr lang="tr-TR" noProof="0" dirty="0" err="1"/>
              <a:t>Sidewall</a:t>
            </a:r>
            <a:r>
              <a:rPr lang="en-US" noProof="0" dirty="0"/>
              <a:t> Triangulations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048C7-08B1-40DE-5F40-49E37F4D95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CA95E-9F68-DB9C-0CB6-1507126DC6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4335C-4C44-3994-2B0B-AEB1FA55A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1670267"/>
          </a:xfrm>
        </p:spPr>
        <p:txBody>
          <a:bodyPr/>
          <a:lstStyle/>
          <a:p>
            <a:r>
              <a:rPr lang="en-US" noProof="0" dirty="0"/>
              <a:t>Algorithm:</a:t>
            </a:r>
          </a:p>
          <a:p>
            <a:pPr lvl="1"/>
            <a:r>
              <a:rPr lang="en-US" dirty="0"/>
              <a:t>Side Wall Triangulation Topology Creation:</a:t>
            </a:r>
            <a:endParaRPr lang="en-US" noProof="0" dirty="0"/>
          </a:p>
          <a:p>
            <a:pPr lvl="2"/>
            <a:r>
              <a:rPr lang="en-US" noProof="0" dirty="0"/>
              <a:t>First create rectangles based on footprint and rooftop vertices</a:t>
            </a:r>
          </a:p>
          <a:p>
            <a:pPr lvl="3"/>
            <a:r>
              <a:rPr lang="en-US" dirty="0"/>
              <a:t>Example indices: [0,1,17,18], [1,2,18,19], ….</a:t>
            </a:r>
            <a:r>
              <a:rPr lang="tr-TR" dirty="0"/>
              <a:t> </a:t>
            </a:r>
          </a:p>
          <a:p>
            <a:pPr lvl="3"/>
            <a:r>
              <a:rPr lang="en-US" noProof="0" dirty="0"/>
              <a:t>3 rectangle per footprint-rooftop triangle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Using (</a:t>
            </a:r>
            <a:r>
              <a:rPr lang="en-US" dirty="0" err="1"/>
              <a:t>i</a:t>
            </a:r>
            <a:r>
              <a:rPr lang="en-US" dirty="0"/>
              <a:t>) and (i+1) %3 to prevent the confusion between rectangles with a proper triangle structuring</a:t>
            </a:r>
          </a:p>
          <a:p>
            <a:pPr lvl="3"/>
            <a:r>
              <a:rPr lang="en-US" dirty="0"/>
              <a:t>For example;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=0 then (i+1)%3 =1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=1 then (i+1)%3 =2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=2 then (i+1)%3 = 0 (return back to 0 and close the triangle)</a:t>
            </a:r>
          </a:p>
          <a:p>
            <a:pPr lvl="2"/>
            <a:endParaRPr lang="en-US" dirty="0"/>
          </a:p>
          <a:p>
            <a:pPr marL="933404" lvl="2" indent="0">
              <a:buNone/>
            </a:pP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D5CD7-D777-56BA-063E-E038B11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94" y="2405471"/>
            <a:ext cx="4248151" cy="1989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92AF3A-ADB8-7789-CDF4-377BC56E4DAE}"/>
              </a:ext>
            </a:extLst>
          </p:cNvPr>
          <p:cNvSpPr txBox="1"/>
          <p:nvPr/>
        </p:nvSpPr>
        <p:spPr>
          <a:xfrm>
            <a:off x="7215795" y="250141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17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8983C-3E8F-DBD3-51BA-8D61F9B6DE7A}"/>
              </a:ext>
            </a:extLst>
          </p:cNvPr>
          <p:cNvSpPr txBox="1"/>
          <p:nvPr/>
        </p:nvSpPr>
        <p:spPr>
          <a:xfrm>
            <a:off x="8409000" y="1944869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18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3CDA4D-723C-30AF-5C84-6C03EF63F9D7}"/>
              </a:ext>
            </a:extLst>
          </p:cNvPr>
          <p:cNvSpPr/>
          <p:nvPr/>
        </p:nvSpPr>
        <p:spPr>
          <a:xfrm>
            <a:off x="8267831" y="2080242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B35B04-FC10-0FBA-630C-1DBAD64C412C}"/>
              </a:ext>
            </a:extLst>
          </p:cNvPr>
          <p:cNvSpPr/>
          <p:nvPr/>
        </p:nvSpPr>
        <p:spPr>
          <a:xfrm>
            <a:off x="8277469" y="3496965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E75748-9C08-611F-0101-8A1AC8B315EE}"/>
              </a:ext>
            </a:extLst>
          </p:cNvPr>
          <p:cNvSpPr/>
          <p:nvPr/>
        </p:nvSpPr>
        <p:spPr>
          <a:xfrm>
            <a:off x="7635496" y="3793294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5B23A7-5BBD-8531-53EF-A35E59ADCE4D}"/>
              </a:ext>
            </a:extLst>
          </p:cNvPr>
          <p:cNvSpPr/>
          <p:nvPr/>
        </p:nvSpPr>
        <p:spPr>
          <a:xfrm>
            <a:off x="7724794" y="3228966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802F47-31BA-CA95-EF4F-5B09ADC1DCD3}"/>
              </a:ext>
            </a:extLst>
          </p:cNvPr>
          <p:cNvSpPr txBox="1"/>
          <p:nvPr/>
        </p:nvSpPr>
        <p:spPr>
          <a:xfrm>
            <a:off x="7482606" y="393478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0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FC77BF-2F76-9C13-3AD9-96DB271A63CD}"/>
              </a:ext>
            </a:extLst>
          </p:cNvPr>
          <p:cNvSpPr txBox="1"/>
          <p:nvPr/>
        </p:nvSpPr>
        <p:spPr>
          <a:xfrm>
            <a:off x="8372866" y="346083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5C5330-9F82-4E68-17C3-2E6B68FBF683}"/>
              </a:ext>
            </a:extLst>
          </p:cNvPr>
          <p:cNvCxnSpPr>
            <a:cxnSpLocks/>
          </p:cNvCxnSpPr>
          <p:nvPr/>
        </p:nvCxnSpPr>
        <p:spPr>
          <a:xfrm flipH="1">
            <a:off x="7678406" y="3442313"/>
            <a:ext cx="92232" cy="2791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06F4C7-2356-BAD0-75FB-9D378F91EE2E}"/>
              </a:ext>
            </a:extLst>
          </p:cNvPr>
          <p:cNvCxnSpPr>
            <a:cxnSpLocks/>
          </p:cNvCxnSpPr>
          <p:nvPr/>
        </p:nvCxnSpPr>
        <p:spPr>
          <a:xfrm flipH="1" flipV="1">
            <a:off x="7940818" y="3396375"/>
            <a:ext cx="288032" cy="1289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0F48810-98B5-9D4C-AE59-D432CE8026BB}"/>
              </a:ext>
            </a:extLst>
          </p:cNvPr>
          <p:cNvCxnSpPr>
            <a:cxnSpLocks/>
          </p:cNvCxnSpPr>
          <p:nvPr/>
        </p:nvCxnSpPr>
        <p:spPr>
          <a:xfrm>
            <a:off x="7933068" y="2008081"/>
            <a:ext cx="270134" cy="1057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4F3E2AB-CEFB-18B2-EB08-0A9F180082E2}"/>
              </a:ext>
            </a:extLst>
          </p:cNvPr>
          <p:cNvSpPr/>
          <p:nvPr/>
        </p:nvSpPr>
        <p:spPr>
          <a:xfrm>
            <a:off x="7725754" y="1919910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E424FBD-19C5-9DD5-16AB-F1F6967EE87B}"/>
              </a:ext>
            </a:extLst>
          </p:cNvPr>
          <p:cNvSpPr/>
          <p:nvPr/>
        </p:nvSpPr>
        <p:spPr>
          <a:xfrm>
            <a:off x="7635496" y="2535282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309E44-6953-E587-0F6F-DDA1B24B7EB3}"/>
              </a:ext>
            </a:extLst>
          </p:cNvPr>
          <p:cNvSpPr txBox="1"/>
          <p:nvPr/>
        </p:nvSpPr>
        <p:spPr>
          <a:xfrm>
            <a:off x="7433052" y="316680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2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27044B-1327-8B77-BE13-B140D3735699}"/>
              </a:ext>
            </a:extLst>
          </p:cNvPr>
          <p:cNvSpPr txBox="1"/>
          <p:nvPr/>
        </p:nvSpPr>
        <p:spPr>
          <a:xfrm>
            <a:off x="7580778" y="153376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19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8F1A6D-04F8-8F70-3715-308FA1D5C7AA}"/>
              </a:ext>
            </a:extLst>
          </p:cNvPr>
          <p:cNvCxnSpPr>
            <a:cxnSpLocks/>
          </p:cNvCxnSpPr>
          <p:nvPr/>
        </p:nvCxnSpPr>
        <p:spPr>
          <a:xfrm flipV="1">
            <a:off x="7847422" y="3712989"/>
            <a:ext cx="309420" cy="123387"/>
          </a:xfrm>
          <a:prstGeom prst="line">
            <a:avLst/>
          </a:prstGeom>
          <a:ln w="28575">
            <a:solidFill>
              <a:srgbClr val="5A6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5A183F-739A-D12C-A22C-08656D82D3A7}"/>
              </a:ext>
            </a:extLst>
          </p:cNvPr>
          <p:cNvCxnSpPr>
            <a:cxnSpLocks/>
          </p:cNvCxnSpPr>
          <p:nvPr/>
        </p:nvCxnSpPr>
        <p:spPr>
          <a:xfrm>
            <a:off x="8349477" y="2348880"/>
            <a:ext cx="23389" cy="1080120"/>
          </a:xfrm>
          <a:prstGeom prst="line">
            <a:avLst/>
          </a:prstGeom>
          <a:ln w="28575">
            <a:solidFill>
              <a:srgbClr val="5A6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4BEBDD-D700-34F9-2842-FA7AA955DC48}"/>
              </a:ext>
            </a:extLst>
          </p:cNvPr>
          <p:cNvCxnSpPr>
            <a:cxnSpLocks/>
          </p:cNvCxnSpPr>
          <p:nvPr/>
        </p:nvCxnSpPr>
        <p:spPr>
          <a:xfrm flipV="1">
            <a:off x="7685989" y="2871403"/>
            <a:ext cx="0" cy="825699"/>
          </a:xfrm>
          <a:prstGeom prst="line">
            <a:avLst/>
          </a:prstGeom>
          <a:ln w="28575">
            <a:solidFill>
              <a:srgbClr val="5A6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1406BAD-5124-87BF-5E89-5863232FB7F7}"/>
              </a:ext>
            </a:extLst>
          </p:cNvPr>
          <p:cNvCxnSpPr>
            <a:cxnSpLocks/>
          </p:cNvCxnSpPr>
          <p:nvPr/>
        </p:nvCxnSpPr>
        <p:spPr>
          <a:xfrm flipV="1">
            <a:off x="7847422" y="2267244"/>
            <a:ext cx="355780" cy="283119"/>
          </a:xfrm>
          <a:prstGeom prst="line">
            <a:avLst/>
          </a:prstGeom>
          <a:ln w="28575">
            <a:solidFill>
              <a:srgbClr val="5A6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BDAF7D-9261-8D84-4DF4-66A8A2B789C8}"/>
              </a:ext>
            </a:extLst>
          </p:cNvPr>
          <p:cNvCxnSpPr>
            <a:cxnSpLocks/>
          </p:cNvCxnSpPr>
          <p:nvPr/>
        </p:nvCxnSpPr>
        <p:spPr>
          <a:xfrm flipH="1">
            <a:off x="7685989" y="2160253"/>
            <a:ext cx="69767" cy="3142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99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147BE-333B-7137-35B1-A44AA037A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A845-83D9-1CD6-AED5-73BEE17B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Creating </a:t>
            </a:r>
            <a:r>
              <a:rPr lang="tr-TR" noProof="0" dirty="0" err="1"/>
              <a:t>Sidewall</a:t>
            </a:r>
            <a:r>
              <a:rPr lang="en-US" noProof="0" dirty="0"/>
              <a:t> Triangulations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5E49B-C6B2-B53D-5555-D02729820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626A0-8720-1C65-156E-2E78B8F581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AF7EB3-76D0-63C8-84F8-0E31B5904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2174323"/>
          </a:xfrm>
        </p:spPr>
        <p:txBody>
          <a:bodyPr/>
          <a:lstStyle/>
          <a:p>
            <a:r>
              <a:rPr lang="en-US" noProof="0" dirty="0"/>
              <a:t>Algorithm:</a:t>
            </a:r>
            <a:endParaRPr lang="tr-TR" noProof="0" dirty="0"/>
          </a:p>
          <a:p>
            <a:pPr lvl="1"/>
            <a:r>
              <a:rPr lang="tr-TR" dirty="0"/>
              <a:t>Side Wall</a:t>
            </a:r>
            <a:r>
              <a:rPr lang="en-US" dirty="0"/>
              <a:t> Triangulation Topology Creation:</a:t>
            </a:r>
            <a:endParaRPr lang="tr-TR" dirty="0"/>
          </a:p>
          <a:p>
            <a:pPr lvl="2"/>
            <a:r>
              <a:rPr lang="en-US" noProof="0" dirty="0"/>
              <a:t>Create two triangle from that rectangle</a:t>
            </a:r>
            <a:endParaRPr lang="en-US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marL="933404" lvl="2" indent="0">
              <a:buNone/>
            </a:pPr>
            <a:endParaRPr lang="tr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65A1A-0B09-67E4-98D5-E77531CEAEAC}"/>
              </a:ext>
            </a:extLst>
          </p:cNvPr>
          <p:cNvSpPr txBox="1"/>
          <p:nvPr/>
        </p:nvSpPr>
        <p:spPr>
          <a:xfrm>
            <a:off x="1134812" y="534514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9D56B-9A8B-5B27-6A55-9B15BA1D7590}"/>
              </a:ext>
            </a:extLst>
          </p:cNvPr>
          <p:cNvSpPr txBox="1"/>
          <p:nvPr/>
        </p:nvSpPr>
        <p:spPr>
          <a:xfrm>
            <a:off x="2715952" y="534014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D6360-C016-7B78-2770-B4BD1CDCA110}"/>
              </a:ext>
            </a:extLst>
          </p:cNvPr>
          <p:cNvSpPr txBox="1"/>
          <p:nvPr/>
        </p:nvSpPr>
        <p:spPr>
          <a:xfrm>
            <a:off x="1151140" y="391337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j1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A712D-FABD-C3CB-671F-901B3C667FE5}"/>
              </a:ext>
            </a:extLst>
          </p:cNvPr>
          <p:cNvSpPr txBox="1"/>
          <p:nvPr/>
        </p:nvSpPr>
        <p:spPr>
          <a:xfrm>
            <a:off x="2746344" y="386536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j2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0F3CCD-5077-951C-4700-976975997E71}"/>
              </a:ext>
            </a:extLst>
          </p:cNvPr>
          <p:cNvSpPr/>
          <p:nvPr/>
        </p:nvSpPr>
        <p:spPr>
          <a:xfrm>
            <a:off x="1231492" y="4282703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B03B26-6D8A-E9E2-04A4-2E8D9047C21D}"/>
              </a:ext>
            </a:extLst>
          </p:cNvPr>
          <p:cNvSpPr/>
          <p:nvPr/>
        </p:nvSpPr>
        <p:spPr>
          <a:xfrm>
            <a:off x="2815668" y="4282703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17B13D-4DA9-6F5C-2814-1C40102CD009}"/>
              </a:ext>
            </a:extLst>
          </p:cNvPr>
          <p:cNvSpPr/>
          <p:nvPr/>
        </p:nvSpPr>
        <p:spPr>
          <a:xfrm>
            <a:off x="1231492" y="5058228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06502F-CE4E-9352-E2A8-07E062C2D27F}"/>
              </a:ext>
            </a:extLst>
          </p:cNvPr>
          <p:cNvSpPr/>
          <p:nvPr/>
        </p:nvSpPr>
        <p:spPr>
          <a:xfrm>
            <a:off x="2815668" y="5058228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83A27B-AD96-BABC-54DF-66FD23A16607}"/>
              </a:ext>
            </a:extLst>
          </p:cNvPr>
          <p:cNvCxnSpPr/>
          <p:nvPr/>
        </p:nvCxnSpPr>
        <p:spPr>
          <a:xfrm>
            <a:off x="1303500" y="4522821"/>
            <a:ext cx="0" cy="432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3284B-754A-BBF1-C4A0-7C7EB93FCAE4}"/>
              </a:ext>
            </a:extLst>
          </p:cNvPr>
          <p:cNvCxnSpPr>
            <a:cxnSpLocks/>
          </p:cNvCxnSpPr>
          <p:nvPr/>
        </p:nvCxnSpPr>
        <p:spPr>
          <a:xfrm>
            <a:off x="1529646" y="5143149"/>
            <a:ext cx="11778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12BCC2-5FB3-2348-E985-3BA4DE7BA44A}"/>
              </a:ext>
            </a:extLst>
          </p:cNvPr>
          <p:cNvCxnSpPr>
            <a:cxnSpLocks/>
          </p:cNvCxnSpPr>
          <p:nvPr/>
        </p:nvCxnSpPr>
        <p:spPr>
          <a:xfrm flipH="1" flipV="1">
            <a:off x="1447516" y="4452545"/>
            <a:ext cx="1259979" cy="5698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A6463A-FFCE-6A91-5CD6-50BB3B42F8C1}"/>
              </a:ext>
            </a:extLst>
          </p:cNvPr>
          <p:cNvCxnSpPr>
            <a:cxnSpLocks/>
          </p:cNvCxnSpPr>
          <p:nvPr/>
        </p:nvCxnSpPr>
        <p:spPr>
          <a:xfrm flipH="1" flipV="1">
            <a:off x="1519523" y="4348003"/>
            <a:ext cx="1351008" cy="62570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B900E8-1CDF-7132-46E5-0ECA39D8D75B}"/>
              </a:ext>
            </a:extLst>
          </p:cNvPr>
          <p:cNvCxnSpPr>
            <a:cxnSpLocks/>
          </p:cNvCxnSpPr>
          <p:nvPr/>
        </p:nvCxnSpPr>
        <p:spPr>
          <a:xfrm>
            <a:off x="1735548" y="4339235"/>
            <a:ext cx="908672" cy="2629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34CFFF-3E88-636D-07D6-796A7B6BD421}"/>
              </a:ext>
            </a:extLst>
          </p:cNvPr>
          <p:cNvCxnSpPr>
            <a:cxnSpLocks/>
          </p:cNvCxnSpPr>
          <p:nvPr/>
        </p:nvCxnSpPr>
        <p:spPr>
          <a:xfrm>
            <a:off x="2851510" y="4546032"/>
            <a:ext cx="19021" cy="4088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AE86EA6-D072-D8DA-7F22-99DCC471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56" y="1716744"/>
            <a:ext cx="4248151" cy="19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1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77DD-ABB4-4CDA-961B-C02D82DB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024D-7709-783C-3166-A05A4340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Creating </a:t>
            </a:r>
            <a:r>
              <a:rPr lang="tr-TR" noProof="0" dirty="0" err="1"/>
              <a:t>Sidewall</a:t>
            </a:r>
            <a:r>
              <a:rPr lang="en-US" noProof="0" dirty="0"/>
              <a:t> Triangulations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89B4C-F018-8C90-F602-625C68D92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776F8-2843-7EB6-3574-3D797B2F70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CDAA-8F8A-0C5D-F12E-B704ECF08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678613"/>
            <a:ext cx="8642796" cy="2174323"/>
          </a:xfrm>
        </p:spPr>
        <p:txBody>
          <a:bodyPr/>
          <a:lstStyle/>
          <a:p>
            <a:r>
              <a:rPr lang="en-US" noProof="0" dirty="0"/>
              <a:t>Algorithm:</a:t>
            </a:r>
            <a:endParaRPr lang="tr-TR" noProof="0" dirty="0"/>
          </a:p>
          <a:p>
            <a:pPr lvl="1"/>
            <a:r>
              <a:rPr lang="en-US" dirty="0"/>
              <a:t>Final Modelling:</a:t>
            </a:r>
          </a:p>
          <a:p>
            <a:pPr lvl="2"/>
            <a:r>
              <a:rPr lang="en-US" noProof="0" dirty="0"/>
              <a:t>Stack all footprints, rooftops and side walls topologies</a:t>
            </a:r>
            <a:endParaRPr lang="tr-TR" noProof="0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r>
              <a:rPr lang="en-US" noProof="0" dirty="0"/>
              <a:t>Create the mesh structure</a:t>
            </a:r>
            <a:endParaRPr lang="tr-TR" noProof="0" dirty="0"/>
          </a:p>
          <a:p>
            <a:pPr lvl="2"/>
            <a:endParaRPr lang="tr-TR" dirty="0"/>
          </a:p>
          <a:p>
            <a:pPr lvl="2"/>
            <a:endParaRPr lang="tr-TR" noProof="0" dirty="0"/>
          </a:p>
          <a:p>
            <a:pPr lvl="2"/>
            <a:endParaRPr lang="tr-TR" dirty="0"/>
          </a:p>
          <a:p>
            <a:pPr lvl="2"/>
            <a:endParaRPr lang="tr-TR" noProof="0" dirty="0"/>
          </a:p>
          <a:p>
            <a:pPr marL="933404" lvl="2" indent="0">
              <a:buNone/>
            </a:pPr>
            <a:endParaRPr lang="tr-TR" noProof="0" dirty="0"/>
          </a:p>
          <a:p>
            <a:pPr marL="933404" lvl="2" indent="0">
              <a:buNone/>
            </a:pPr>
            <a:endParaRPr lang="tr-TR" noProof="0" dirty="0"/>
          </a:p>
          <a:p>
            <a:pPr lvl="2"/>
            <a:r>
              <a:rPr lang="en-US" dirty="0"/>
              <a:t>Visualization:</a:t>
            </a:r>
            <a:endParaRPr lang="en-US" noProof="0" dirty="0"/>
          </a:p>
          <a:p>
            <a:pPr lvl="2"/>
            <a:endParaRPr lang="en-US" dirty="0"/>
          </a:p>
          <a:p>
            <a:pPr marL="933404" lvl="2" indent="0">
              <a:buNone/>
            </a:pP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A9E4B-1F52-BC3E-9C94-F2AC52E3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80" y="1801276"/>
            <a:ext cx="5095875" cy="4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AA4D55-18F7-9DFA-4886-7743F518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3" y="2940164"/>
            <a:ext cx="4800600" cy="1276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5BD0F1-D357-98E8-BCBE-9AEAA3486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7" y="4920057"/>
            <a:ext cx="25146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3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F0774-AE7A-0BD0-2C56-0B74E8DF2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3C25-E6C6-90DA-5232-5951BD7C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9" y="332656"/>
            <a:ext cx="6911975" cy="561975"/>
          </a:xfrm>
        </p:spPr>
        <p:txBody>
          <a:bodyPr/>
          <a:lstStyle/>
          <a:p>
            <a:r>
              <a:rPr lang="en-US" noProof="0" dirty="0"/>
              <a:t>Final Result Visualization: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C87A5-3718-7D4E-AE35-1B3081303A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7BB49-79B2-6F79-93F7-0EE25E638C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pic>
        <p:nvPicPr>
          <p:cNvPr id="8" name="Picture 7" descr="A red and black text&#10;&#10;AI-generated content may be incorrect.">
            <a:extLst>
              <a:ext uri="{FF2B5EF4-FFF2-40B4-BE49-F238E27FC236}">
                <a16:creationId xmlns:a16="http://schemas.microsoft.com/office/drawing/2014/main" id="{77352D02-8AD9-CD2D-2131-7B03773C3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4" y="1628800"/>
            <a:ext cx="6660232" cy="3751759"/>
          </a:xfrm>
          <a:prstGeom prst="rect">
            <a:avLst/>
          </a:prstGeom>
          <a:ln w="57150">
            <a:solidFill>
              <a:srgbClr val="009999"/>
            </a:solidFill>
          </a:ln>
        </p:spPr>
      </p:pic>
    </p:spTree>
    <p:extLst>
      <p:ext uri="{BB962C8B-B14F-4D97-AF65-F5344CB8AC3E}">
        <p14:creationId xmlns:p14="http://schemas.microsoft.com/office/powerpoint/2010/main" val="3959781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CA904-B42A-7EA7-2E1C-C0E27326B5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6F49F-5902-9528-4DF9-42E928B5D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pic>
        <p:nvPicPr>
          <p:cNvPr id="3" name="Picture 2" descr="A green rectangle with white text&#10;&#10;Description automatically generated">
            <a:extLst>
              <a:ext uri="{FF2B5EF4-FFF2-40B4-BE49-F238E27FC236}">
                <a16:creationId xmlns:a16="http://schemas.microsoft.com/office/drawing/2014/main" id="{98F00AEA-0B09-5C83-5FDD-C1A748AD7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2132856"/>
            <a:ext cx="7992888" cy="22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3305C-FF91-9959-FBBC-B9607206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666B1-EF9F-A9D5-1666-0A63979DD9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06516-E814-0E20-3CC9-935830AF5B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1073D1-2DE8-9C5A-39EC-7B1B6333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94" y="176511"/>
            <a:ext cx="6906966" cy="561975"/>
          </a:xfrm>
        </p:spPr>
        <p:txBody>
          <a:bodyPr/>
          <a:lstStyle/>
          <a:p>
            <a:r>
              <a:rPr lang="en-US" noProof="0" dirty="0"/>
              <a:t>What could be done better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3B991-AF58-5715-AD3C-0286B501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93" y="1297142"/>
            <a:ext cx="3463280" cy="369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90D62-EFAF-4A9F-905F-AF391344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064" y="1416023"/>
            <a:ext cx="2706720" cy="2174323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29B9B17-D898-25D8-6127-45C5449A3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971706"/>
            <a:ext cx="8642796" cy="2174323"/>
          </a:xfrm>
        </p:spPr>
        <p:txBody>
          <a:bodyPr/>
          <a:lstStyle/>
          <a:p>
            <a:r>
              <a:rPr lang="en-US" dirty="0"/>
              <a:t>More precise height detection</a:t>
            </a:r>
            <a:endParaRPr lang="en-US" noProof="0" dirty="0"/>
          </a:p>
          <a:p>
            <a:pPr lvl="2"/>
            <a:endParaRPr lang="en-US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marL="933404" lvl="2" indent="0">
              <a:buNone/>
            </a:pPr>
            <a:endParaRPr lang="tr-T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998F6-A654-1EAE-EE69-DB9889DA21E6}"/>
              </a:ext>
            </a:extLst>
          </p:cNvPr>
          <p:cNvSpPr/>
          <p:nvPr/>
        </p:nvSpPr>
        <p:spPr>
          <a:xfrm>
            <a:off x="845968" y="2072622"/>
            <a:ext cx="288032" cy="216024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ird's eye view of a building&#10;&#10;AI-generated content may be incorrect.">
            <a:extLst>
              <a:ext uri="{FF2B5EF4-FFF2-40B4-BE49-F238E27FC236}">
                <a16:creationId xmlns:a16="http://schemas.microsoft.com/office/drawing/2014/main" id="{FAF76F48-E7FC-33DD-BD5F-E2FB931841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26" y="3750256"/>
            <a:ext cx="3125093" cy="234382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B97E001-5936-7BEF-B288-B7B67350210F}"/>
              </a:ext>
            </a:extLst>
          </p:cNvPr>
          <p:cNvSpPr/>
          <p:nvPr/>
        </p:nvSpPr>
        <p:spPr>
          <a:xfrm>
            <a:off x="5004048" y="5040681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B24B9A-E1E1-6F4F-980F-070BD671DF43}"/>
              </a:ext>
            </a:extLst>
          </p:cNvPr>
          <p:cNvSpPr/>
          <p:nvPr/>
        </p:nvSpPr>
        <p:spPr>
          <a:xfrm>
            <a:off x="4976263" y="4898205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321367-D410-72FA-3A22-23744268B12C}"/>
              </a:ext>
            </a:extLst>
          </p:cNvPr>
          <p:cNvSpPr/>
          <p:nvPr/>
        </p:nvSpPr>
        <p:spPr>
          <a:xfrm>
            <a:off x="4998552" y="4738295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72A244-C210-8A75-A681-21167898BF88}"/>
              </a:ext>
            </a:extLst>
          </p:cNvPr>
          <p:cNvSpPr/>
          <p:nvPr/>
        </p:nvSpPr>
        <p:spPr>
          <a:xfrm>
            <a:off x="5048626" y="4570899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E8D8F1-640D-73F9-F9FD-F46FE810B90D}"/>
              </a:ext>
            </a:extLst>
          </p:cNvPr>
          <p:cNvSpPr/>
          <p:nvPr/>
        </p:nvSpPr>
        <p:spPr>
          <a:xfrm>
            <a:off x="5148774" y="4403503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DBB85A-F90E-E221-10BE-9DBFADAF88D6}"/>
              </a:ext>
            </a:extLst>
          </p:cNvPr>
          <p:cNvSpPr/>
          <p:nvPr/>
        </p:nvSpPr>
        <p:spPr>
          <a:xfrm>
            <a:off x="5281885" y="4299030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E3336D-DDD9-6A04-044B-2D014FFB8E0F}"/>
              </a:ext>
            </a:extLst>
          </p:cNvPr>
          <p:cNvSpPr/>
          <p:nvPr/>
        </p:nvSpPr>
        <p:spPr>
          <a:xfrm>
            <a:off x="5458276" y="4211589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B1F087-D0D7-10E7-D12A-0D9A226BAD64}"/>
              </a:ext>
            </a:extLst>
          </p:cNvPr>
          <p:cNvSpPr/>
          <p:nvPr/>
        </p:nvSpPr>
        <p:spPr>
          <a:xfrm>
            <a:off x="5634667" y="4188928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F88C04-6AB0-BA01-D734-0367A8645508}"/>
              </a:ext>
            </a:extLst>
          </p:cNvPr>
          <p:cNvSpPr/>
          <p:nvPr/>
        </p:nvSpPr>
        <p:spPr>
          <a:xfrm>
            <a:off x="5811058" y="4211588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8B0FB-A3C7-0803-D41E-7972B1566702}"/>
              </a:ext>
            </a:extLst>
          </p:cNvPr>
          <p:cNvSpPr/>
          <p:nvPr/>
        </p:nvSpPr>
        <p:spPr>
          <a:xfrm>
            <a:off x="5978371" y="4262097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90A2B4-283F-F338-CEE4-B16017481E8C}"/>
              </a:ext>
            </a:extLst>
          </p:cNvPr>
          <p:cNvSpPr/>
          <p:nvPr/>
        </p:nvSpPr>
        <p:spPr>
          <a:xfrm>
            <a:off x="6132917" y="4337473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EC3943-F06F-8BC3-328F-E1AE922389C4}"/>
              </a:ext>
            </a:extLst>
          </p:cNvPr>
          <p:cNvSpPr/>
          <p:nvPr/>
        </p:nvSpPr>
        <p:spPr>
          <a:xfrm>
            <a:off x="6249546" y="4490944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8A7A74-F7C4-CF4E-E86D-1ACE02736A7E}"/>
              </a:ext>
            </a:extLst>
          </p:cNvPr>
          <p:cNvSpPr/>
          <p:nvPr/>
        </p:nvSpPr>
        <p:spPr>
          <a:xfrm>
            <a:off x="6299620" y="4658340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58C40C-82F5-4F36-746F-3A04CB3AC7A0}"/>
              </a:ext>
            </a:extLst>
          </p:cNvPr>
          <p:cNvSpPr/>
          <p:nvPr/>
        </p:nvSpPr>
        <p:spPr>
          <a:xfrm>
            <a:off x="6326287" y="4825736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38EC2D-F8CE-A5A6-AFBD-D69339AAB3A4}"/>
              </a:ext>
            </a:extLst>
          </p:cNvPr>
          <p:cNvSpPr/>
          <p:nvPr/>
        </p:nvSpPr>
        <p:spPr>
          <a:xfrm>
            <a:off x="6320933" y="5004295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A75F71-604E-051A-7011-8530688341EB}"/>
              </a:ext>
            </a:extLst>
          </p:cNvPr>
          <p:cNvSpPr/>
          <p:nvPr/>
        </p:nvSpPr>
        <p:spPr>
          <a:xfrm>
            <a:off x="6249546" y="5153059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DDBE10-EE5B-ED7C-C20D-89EB06B4DFFD}"/>
              </a:ext>
            </a:extLst>
          </p:cNvPr>
          <p:cNvSpPr/>
          <p:nvPr/>
        </p:nvSpPr>
        <p:spPr>
          <a:xfrm>
            <a:off x="6149398" y="5275352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EE2D12-AC65-1B82-5EAD-701A0B2D07CE}"/>
              </a:ext>
            </a:extLst>
          </p:cNvPr>
          <p:cNvSpPr/>
          <p:nvPr/>
        </p:nvSpPr>
        <p:spPr>
          <a:xfrm>
            <a:off x="6028445" y="5398256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70137F-3A42-8924-87AB-CC1F013A824E}"/>
              </a:ext>
            </a:extLst>
          </p:cNvPr>
          <p:cNvSpPr/>
          <p:nvPr/>
        </p:nvSpPr>
        <p:spPr>
          <a:xfrm>
            <a:off x="5878223" y="5485697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95B4BA-D77D-E84E-6353-6EC772F5CA19}"/>
              </a:ext>
            </a:extLst>
          </p:cNvPr>
          <p:cNvSpPr/>
          <p:nvPr/>
        </p:nvSpPr>
        <p:spPr>
          <a:xfrm>
            <a:off x="5714459" y="5529335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D20C8A-2D98-C8E0-E4AD-7B08F1EF8904}"/>
              </a:ext>
            </a:extLst>
          </p:cNvPr>
          <p:cNvSpPr/>
          <p:nvPr/>
        </p:nvSpPr>
        <p:spPr>
          <a:xfrm>
            <a:off x="5532970" y="5526283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19E07-4C4E-35F5-0832-B2963808F8A8}"/>
              </a:ext>
            </a:extLst>
          </p:cNvPr>
          <p:cNvSpPr/>
          <p:nvPr/>
        </p:nvSpPr>
        <p:spPr>
          <a:xfrm>
            <a:off x="5380282" y="5469725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7993A42-2EC7-888C-B2CF-84B0DD666FE1}"/>
              </a:ext>
            </a:extLst>
          </p:cNvPr>
          <p:cNvSpPr/>
          <p:nvPr/>
        </p:nvSpPr>
        <p:spPr>
          <a:xfrm>
            <a:off x="5248326" y="5382284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80CA9C-F429-473A-C931-37B6E7CD194D}"/>
              </a:ext>
            </a:extLst>
          </p:cNvPr>
          <p:cNvSpPr/>
          <p:nvPr/>
        </p:nvSpPr>
        <p:spPr>
          <a:xfrm>
            <a:off x="5144073" y="5294843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1FC758B-2F72-861C-EAA3-8C20E7B62B0F}"/>
              </a:ext>
            </a:extLst>
          </p:cNvPr>
          <p:cNvSpPr/>
          <p:nvPr/>
        </p:nvSpPr>
        <p:spPr>
          <a:xfrm>
            <a:off x="5048626" y="5172547"/>
            <a:ext cx="100148" cy="87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9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A023B-D850-AEC4-EEB4-80E5D904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F3623-A492-0BDA-46FF-0F7915520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152C2-3E9E-9B59-BEC9-57F822F214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96110E6F-D337-0C16-E977-87951CD27ACC}"/>
              </a:ext>
            </a:extLst>
          </p:cNvPr>
          <p:cNvSpPr txBox="1">
            <a:spLocks/>
          </p:cNvSpPr>
          <p:nvPr/>
        </p:nvSpPr>
        <p:spPr bwMode="auto">
          <a:xfrm>
            <a:off x="179512" y="2708920"/>
            <a:ext cx="8802940" cy="120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10" indent="-31431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36" indent="-31431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15" indent="-276211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268" indent="-276211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396" indent="-276211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474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652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8829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006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tr-TR" altLang="tr-TR" sz="66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  <a:sym typeface="+mn-e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9098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4C61-1A4C-1B34-A361-4D7F38DB5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A900-8ADA-34F5-075D-078F87E05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4889C-0AB3-4B90-9386-8135A2714E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CDC3635-4ABA-B4C9-0BEA-BBCD1309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94" y="148665"/>
            <a:ext cx="6906966" cy="561975"/>
          </a:xfrm>
        </p:spPr>
        <p:txBody>
          <a:bodyPr/>
          <a:lstStyle/>
          <a:p>
            <a:r>
              <a:rPr lang="en-US" noProof="0" dirty="0"/>
              <a:t>What could be done better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A30EDE2-20C1-E487-FA9B-953800AE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903246"/>
            <a:ext cx="8642796" cy="2174323"/>
          </a:xfrm>
        </p:spPr>
        <p:txBody>
          <a:bodyPr/>
          <a:lstStyle/>
          <a:p>
            <a:r>
              <a:rPr lang="en-US" dirty="0"/>
              <a:t>Parallel Computing for fast Implementation</a:t>
            </a:r>
            <a:endParaRPr lang="tr-TR" dirty="0"/>
          </a:p>
          <a:p>
            <a:pPr lvl="1"/>
            <a:r>
              <a:rPr lang="en-US" noProof="0" dirty="0"/>
              <a:t>Simultaneously execute the independent functions (Easier)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r>
              <a:rPr lang="en-US" noProof="0" dirty="0"/>
              <a:t>An example from my first lab rotation</a:t>
            </a:r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marL="933404" lvl="2" indent="0">
              <a:buNone/>
            </a:pP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67DEB-9C67-B15D-3CF2-B9978F2F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54378"/>
            <a:ext cx="5045992" cy="242269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E887FC3-660C-04D6-7774-59E5CE001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205389"/>
            <a:ext cx="41052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58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69732-8E4B-AA37-BBDA-C51CDA85E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7027B-035B-D354-366A-1AAA4FB619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766D3-6CD2-824B-DD3A-FBD21B7867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F6C5A57-0362-B337-AF83-FAD6FF9B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94" y="178764"/>
            <a:ext cx="6906966" cy="561975"/>
          </a:xfrm>
        </p:spPr>
        <p:txBody>
          <a:bodyPr/>
          <a:lstStyle/>
          <a:p>
            <a:r>
              <a:rPr lang="en-US" noProof="0" dirty="0"/>
              <a:t>What could be done better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5D8FDB1-B6AF-CC0D-050B-E2AF65644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02" y="971706"/>
            <a:ext cx="8642796" cy="2174323"/>
          </a:xfrm>
        </p:spPr>
        <p:txBody>
          <a:bodyPr/>
          <a:lstStyle/>
          <a:p>
            <a:r>
              <a:rPr lang="en-US" dirty="0"/>
              <a:t>Parallel Computing for fast Implementation</a:t>
            </a:r>
            <a:endParaRPr lang="tr-TR" dirty="0"/>
          </a:p>
          <a:p>
            <a:pPr lvl="1"/>
            <a:r>
              <a:rPr lang="en-US" noProof="0" dirty="0"/>
              <a:t>Simultaneously execute the </a:t>
            </a:r>
            <a:r>
              <a:rPr lang="tr-TR" noProof="0" dirty="0"/>
              <a:t>‘</a:t>
            </a:r>
            <a:r>
              <a:rPr lang="tr-TR" dirty="0"/>
              <a:t>‘</a:t>
            </a:r>
            <a:r>
              <a:rPr lang="en-US" noProof="0" dirty="0"/>
              <a:t>for loops</a:t>
            </a:r>
            <a:r>
              <a:rPr lang="tr-TR" noProof="0" dirty="0"/>
              <a:t>’’</a:t>
            </a:r>
            <a:r>
              <a:rPr lang="en-US" noProof="0" dirty="0"/>
              <a:t> for independent operations (More complex)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marL="933404" lvl="2" indent="0">
              <a:buNone/>
            </a:pP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8FAB0-3226-14F7-B2BF-3891B8A3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87137"/>
            <a:ext cx="1866900" cy="30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D3345-571D-CAA8-F56A-F884327C1D20}"/>
              </a:ext>
            </a:extLst>
          </p:cNvPr>
          <p:cNvSpPr txBox="1"/>
          <p:nvPr/>
        </p:nvSpPr>
        <p:spPr>
          <a:xfrm>
            <a:off x="894649" y="343596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17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DBAB29-8B78-9CB4-040E-E31D36BB30DA}"/>
              </a:ext>
            </a:extLst>
          </p:cNvPr>
          <p:cNvSpPr/>
          <p:nvPr/>
        </p:nvSpPr>
        <p:spPr>
          <a:xfrm>
            <a:off x="1946685" y="3014791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4B9B3B-62B0-7ABB-B409-9CAC3D840761}"/>
              </a:ext>
            </a:extLst>
          </p:cNvPr>
          <p:cNvSpPr/>
          <p:nvPr/>
        </p:nvSpPr>
        <p:spPr>
          <a:xfrm>
            <a:off x="1956323" y="4431514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A30823-EB3E-944F-FE0D-C5900D674610}"/>
              </a:ext>
            </a:extLst>
          </p:cNvPr>
          <p:cNvSpPr/>
          <p:nvPr/>
        </p:nvSpPr>
        <p:spPr>
          <a:xfrm>
            <a:off x="1314350" y="4727843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35D436-0859-1631-8924-15F198CCAD30}"/>
              </a:ext>
            </a:extLst>
          </p:cNvPr>
          <p:cNvSpPr/>
          <p:nvPr/>
        </p:nvSpPr>
        <p:spPr>
          <a:xfrm>
            <a:off x="1403648" y="4163515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7E5CF-33CD-5F48-F724-D362B8E13AA2}"/>
              </a:ext>
            </a:extLst>
          </p:cNvPr>
          <p:cNvSpPr txBox="1"/>
          <p:nvPr/>
        </p:nvSpPr>
        <p:spPr>
          <a:xfrm>
            <a:off x="1161460" y="486933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0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8B4FE1-3993-94E7-0ECD-639739E39DE0}"/>
              </a:ext>
            </a:extLst>
          </p:cNvPr>
          <p:cNvCxnSpPr>
            <a:cxnSpLocks/>
          </p:cNvCxnSpPr>
          <p:nvPr/>
        </p:nvCxnSpPr>
        <p:spPr>
          <a:xfrm flipH="1">
            <a:off x="1357260" y="4376862"/>
            <a:ext cx="92232" cy="2791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942927-4195-E549-8D02-EC288417C579}"/>
              </a:ext>
            </a:extLst>
          </p:cNvPr>
          <p:cNvCxnSpPr>
            <a:cxnSpLocks/>
          </p:cNvCxnSpPr>
          <p:nvPr/>
        </p:nvCxnSpPr>
        <p:spPr>
          <a:xfrm flipH="1" flipV="1">
            <a:off x="1619672" y="4330924"/>
            <a:ext cx="288032" cy="1289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34B340-EFA0-9CF8-BC8A-B864D04F816B}"/>
              </a:ext>
            </a:extLst>
          </p:cNvPr>
          <p:cNvCxnSpPr>
            <a:cxnSpLocks/>
          </p:cNvCxnSpPr>
          <p:nvPr/>
        </p:nvCxnSpPr>
        <p:spPr>
          <a:xfrm>
            <a:off x="1611922" y="2942630"/>
            <a:ext cx="270134" cy="1057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D87A26-FC4B-A261-2DA2-83BEC4DF2942}"/>
              </a:ext>
            </a:extLst>
          </p:cNvPr>
          <p:cNvSpPr/>
          <p:nvPr/>
        </p:nvSpPr>
        <p:spPr>
          <a:xfrm>
            <a:off x="1404608" y="2854459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AA01CD-2E1F-0E19-D43D-4B34A3ACD6E8}"/>
              </a:ext>
            </a:extLst>
          </p:cNvPr>
          <p:cNvSpPr/>
          <p:nvPr/>
        </p:nvSpPr>
        <p:spPr>
          <a:xfrm>
            <a:off x="1314350" y="3469831"/>
            <a:ext cx="144016" cy="169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6982F-FA69-8A58-3FCA-90D6C1AB19B2}"/>
              </a:ext>
            </a:extLst>
          </p:cNvPr>
          <p:cNvSpPr txBox="1"/>
          <p:nvPr/>
        </p:nvSpPr>
        <p:spPr>
          <a:xfrm>
            <a:off x="1111906" y="410135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711D3-26EB-B8FE-9262-5DC421A5250F}"/>
              </a:ext>
            </a:extLst>
          </p:cNvPr>
          <p:cNvSpPr txBox="1"/>
          <p:nvPr/>
        </p:nvSpPr>
        <p:spPr>
          <a:xfrm>
            <a:off x="1259632" y="246831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19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DAA4EF-4684-B8DC-895D-7E27D013E5EA}"/>
              </a:ext>
            </a:extLst>
          </p:cNvPr>
          <p:cNvCxnSpPr>
            <a:cxnSpLocks/>
          </p:cNvCxnSpPr>
          <p:nvPr/>
        </p:nvCxnSpPr>
        <p:spPr>
          <a:xfrm flipV="1">
            <a:off x="1526276" y="4647538"/>
            <a:ext cx="309420" cy="123387"/>
          </a:xfrm>
          <a:prstGeom prst="line">
            <a:avLst/>
          </a:prstGeom>
          <a:ln w="28575">
            <a:solidFill>
              <a:srgbClr val="5A6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FCBEA6-BC9F-4D94-F182-6744AD6A136B}"/>
              </a:ext>
            </a:extLst>
          </p:cNvPr>
          <p:cNvCxnSpPr>
            <a:cxnSpLocks/>
          </p:cNvCxnSpPr>
          <p:nvPr/>
        </p:nvCxnSpPr>
        <p:spPr>
          <a:xfrm>
            <a:off x="2028331" y="3283429"/>
            <a:ext cx="23389" cy="1080120"/>
          </a:xfrm>
          <a:prstGeom prst="line">
            <a:avLst/>
          </a:prstGeom>
          <a:ln w="28575">
            <a:solidFill>
              <a:srgbClr val="5A6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60EBF1-59B9-5B11-B718-E6B34384CFDC}"/>
              </a:ext>
            </a:extLst>
          </p:cNvPr>
          <p:cNvCxnSpPr>
            <a:cxnSpLocks/>
          </p:cNvCxnSpPr>
          <p:nvPr/>
        </p:nvCxnSpPr>
        <p:spPr>
          <a:xfrm flipV="1">
            <a:off x="1364843" y="3805952"/>
            <a:ext cx="0" cy="825699"/>
          </a:xfrm>
          <a:prstGeom prst="line">
            <a:avLst/>
          </a:prstGeom>
          <a:ln w="28575">
            <a:solidFill>
              <a:srgbClr val="5A6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7E38CD-E554-ED23-50A9-032020E149F6}"/>
              </a:ext>
            </a:extLst>
          </p:cNvPr>
          <p:cNvCxnSpPr>
            <a:cxnSpLocks/>
          </p:cNvCxnSpPr>
          <p:nvPr/>
        </p:nvCxnSpPr>
        <p:spPr>
          <a:xfrm flipV="1">
            <a:off x="1526276" y="3201793"/>
            <a:ext cx="355780" cy="283119"/>
          </a:xfrm>
          <a:prstGeom prst="line">
            <a:avLst/>
          </a:prstGeom>
          <a:ln w="28575">
            <a:solidFill>
              <a:srgbClr val="5A6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28C7E8-56C4-E2CE-9E2C-3E3876CF4F47}"/>
              </a:ext>
            </a:extLst>
          </p:cNvPr>
          <p:cNvCxnSpPr>
            <a:cxnSpLocks/>
          </p:cNvCxnSpPr>
          <p:nvPr/>
        </p:nvCxnSpPr>
        <p:spPr>
          <a:xfrm flipH="1">
            <a:off x="1364843" y="3094802"/>
            <a:ext cx="69767" cy="3142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83E26E3-75C0-6785-2641-494F1E6073B7}"/>
              </a:ext>
            </a:extLst>
          </p:cNvPr>
          <p:cNvSpPr txBox="1"/>
          <p:nvPr/>
        </p:nvSpPr>
        <p:spPr>
          <a:xfrm>
            <a:off x="2054495" y="447011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47C1D7-C402-3486-1383-E5C0CE9E323B}"/>
              </a:ext>
            </a:extLst>
          </p:cNvPr>
          <p:cNvSpPr txBox="1"/>
          <p:nvPr/>
        </p:nvSpPr>
        <p:spPr>
          <a:xfrm>
            <a:off x="2026712" y="284484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18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813534-CBB2-B15B-A235-4847A98A5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23" y="2087136"/>
            <a:ext cx="5556773" cy="1579973"/>
          </a:xfrm>
          <a:prstGeom prst="rect">
            <a:avLst/>
          </a:prstGeom>
        </p:spPr>
      </p:pic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11AE3335-A4A5-8E90-9494-BAAD54FE2BAE}"/>
              </a:ext>
            </a:extLst>
          </p:cNvPr>
          <p:cNvSpPr txBox="1">
            <a:spLocks/>
          </p:cNvSpPr>
          <p:nvPr/>
        </p:nvSpPr>
        <p:spPr bwMode="auto">
          <a:xfrm>
            <a:off x="3497227" y="1824626"/>
            <a:ext cx="4671021" cy="35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10" indent="-31431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36" indent="-31431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15" indent="-276211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268" indent="-276211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396" indent="-276211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474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652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8829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006" indent="-22858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noProof="0" dirty="0"/>
              <a:t>An example from my master thesis</a:t>
            </a:r>
            <a:endParaRPr lang="tr-TR" kern="0" dirty="0"/>
          </a:p>
          <a:p>
            <a:pPr lvl="1"/>
            <a:endParaRPr lang="tr-TR" kern="0" dirty="0"/>
          </a:p>
          <a:p>
            <a:pPr lvl="1"/>
            <a:endParaRPr lang="tr-TR" kern="0" dirty="0"/>
          </a:p>
          <a:p>
            <a:pPr lvl="1"/>
            <a:endParaRPr lang="tr-TR" kern="0" dirty="0"/>
          </a:p>
          <a:p>
            <a:pPr lvl="1"/>
            <a:endParaRPr lang="tr-TR" kern="0" dirty="0"/>
          </a:p>
          <a:p>
            <a:pPr lvl="2"/>
            <a:endParaRPr lang="tr-TR" kern="0" dirty="0"/>
          </a:p>
          <a:p>
            <a:pPr lvl="2"/>
            <a:endParaRPr lang="tr-TR" kern="0" dirty="0"/>
          </a:p>
          <a:p>
            <a:pPr marL="933404" lvl="2" indent="0">
              <a:buFontTx/>
              <a:buNone/>
            </a:pPr>
            <a:endParaRPr lang="tr-TR" kern="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1E73C32-55EF-29A7-31CD-569A35F79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7253" y="3768448"/>
            <a:ext cx="5457943" cy="23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7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BF51-5978-AED9-0D42-0BE2719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32868-6AAD-87F2-12B3-0768743AF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C9727-DDE4-9206-3DB0-B4592DA5F7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51B8E-2BE0-5492-3A45-B89EC03E8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7" y="1081978"/>
            <a:ext cx="8356600" cy="4894262"/>
          </a:xfrm>
        </p:spPr>
        <p:txBody>
          <a:bodyPr/>
          <a:lstStyle/>
          <a:p>
            <a:r>
              <a:rPr lang="en-US" noProof="0" dirty="0"/>
              <a:t>Convert </a:t>
            </a:r>
            <a:r>
              <a:rPr lang="en-US" noProof="0" dirty="0" err="1"/>
              <a:t>LoD</a:t>
            </a:r>
            <a:r>
              <a:rPr lang="en-US" noProof="0" dirty="0"/>
              <a:t> 2.2 to </a:t>
            </a:r>
            <a:r>
              <a:rPr lang="en-US" noProof="0" dirty="0" err="1"/>
              <a:t>LoD</a:t>
            </a:r>
            <a:r>
              <a:rPr lang="en-US" noProof="0" dirty="0"/>
              <a:t> 1.2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53E644-5A23-03FB-14CC-62453704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4" y="1634065"/>
            <a:ext cx="7582625" cy="41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1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CA2-88FC-67F8-BE5D-3BF80C608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506E-359D-B7C6-5D74-E5E06F9D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7" y="52389"/>
            <a:ext cx="6911975" cy="561975"/>
          </a:xfrm>
        </p:spPr>
        <p:txBody>
          <a:bodyPr/>
          <a:lstStyle/>
          <a:p>
            <a:r>
              <a:rPr lang="en-US" noProof="0" dirty="0"/>
              <a:t>The Final Result Preview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DBCC2-7D5B-8810-DB22-DA77A5B6D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DF664-DB56-7E52-E5D1-C249CC13EE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01FDE-4D87-2755-7660-B48CB85E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718479"/>
            <a:ext cx="8356600" cy="4894262"/>
          </a:xfrm>
        </p:spPr>
        <p:txBody>
          <a:bodyPr/>
          <a:lstStyle/>
          <a:p>
            <a:r>
              <a:rPr lang="en-US" noProof="0" dirty="0"/>
              <a:t>Height Comparisons: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D33FE1-0AD4-9850-512F-B8AAE7A9E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32747"/>
              </p:ext>
            </p:extLst>
          </p:nvPr>
        </p:nvGraphicFramePr>
        <p:xfrm>
          <a:off x="1475656" y="1218991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612375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12970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0583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My Calculated Height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Height Values from 3dbag.nl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b="1" dirty="0"/>
                        <a:t>beeb.obj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12.0 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13.4 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8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b="1" dirty="0"/>
                        <a:t>bk.obj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24.03 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21.5 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1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b="1" dirty="0"/>
                        <a:t>otb.obj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19.93 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18.3 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13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b="1" dirty="0"/>
                        <a:t>simple.obj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9.7 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noProof="0" dirty="0"/>
                        <a:t>8</a:t>
                      </a:r>
                      <a:r>
                        <a:rPr lang="en-US" noProof="0" dirty="0"/>
                        <a:t>.</a:t>
                      </a:r>
                      <a:r>
                        <a:rPr lang="tr-TR" noProof="0" dirty="0"/>
                        <a:t>7</a:t>
                      </a:r>
                      <a:r>
                        <a:rPr lang="en-US" noProof="0" dirty="0"/>
                        <a:t> 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6447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72D6840-4A98-8062-6BBE-B6D7C0EC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749661"/>
            <a:ext cx="2100491" cy="18525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79E522-D679-5D4F-78FD-3AD50574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358" y="3740646"/>
            <a:ext cx="1647027" cy="18893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D01C3F-2EAF-07A7-CBBD-FE1974D8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68" y="3733701"/>
            <a:ext cx="2020975" cy="1861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15B74FA-009B-7655-707C-34DD04476BF4}"/>
              </a:ext>
            </a:extLst>
          </p:cNvPr>
          <p:cNvSpPr txBox="1"/>
          <p:nvPr/>
        </p:nvSpPr>
        <p:spPr>
          <a:xfrm>
            <a:off x="694111" y="5637175"/>
            <a:ext cx="12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noProof="0" dirty="0"/>
              <a:t>Beeb.obj</a:t>
            </a:r>
            <a:endParaRPr lang="en-US" noProof="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0008A1-156A-5324-45F2-031472F533F8}"/>
              </a:ext>
            </a:extLst>
          </p:cNvPr>
          <p:cNvSpPr txBox="1"/>
          <p:nvPr/>
        </p:nvSpPr>
        <p:spPr>
          <a:xfrm>
            <a:off x="2985450" y="5612741"/>
            <a:ext cx="92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</a:t>
            </a:r>
            <a:r>
              <a:rPr lang="tr-TR" noProof="0" dirty="0"/>
              <a:t>k.obj</a:t>
            </a:r>
            <a:endParaRPr lang="en-US" noProof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CB2811-7771-206A-4CBC-8227237F68C5}"/>
              </a:ext>
            </a:extLst>
          </p:cNvPr>
          <p:cNvSpPr txBox="1"/>
          <p:nvPr/>
        </p:nvSpPr>
        <p:spPr>
          <a:xfrm>
            <a:off x="4968756" y="5595346"/>
            <a:ext cx="92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noProof="0" dirty="0"/>
              <a:t>otb.obj</a:t>
            </a:r>
            <a:endParaRPr lang="en-US" noProof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66B3D3-A3DB-7C44-5D22-5AFEE1F392EA}"/>
              </a:ext>
            </a:extLst>
          </p:cNvPr>
          <p:cNvSpPr txBox="1"/>
          <p:nvPr/>
        </p:nvSpPr>
        <p:spPr>
          <a:xfrm>
            <a:off x="7207958" y="5571989"/>
            <a:ext cx="128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noProof="0" dirty="0"/>
              <a:t>simple.obj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1FEE9-2DD4-E46B-AA58-AA503152E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74" y="3740647"/>
            <a:ext cx="2357913" cy="1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5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F1085-18CA-0679-FDFF-FAC4DEDCE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DB18-36DD-0DBA-FD1D-C50767734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88640"/>
            <a:ext cx="6911975" cy="561975"/>
          </a:xfrm>
        </p:spPr>
        <p:txBody>
          <a:bodyPr/>
          <a:lstStyle/>
          <a:p>
            <a:r>
              <a:rPr lang="en-US" noProof="0" dirty="0"/>
              <a:t>The Final Result Preview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AA88E-CEF9-62EA-3669-B2A23AFC8A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7C026-7B1F-479B-5977-38EFD8A276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4D1E9-3099-1420-1C0E-B01500399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908720"/>
            <a:ext cx="8356600" cy="4894262"/>
          </a:xfrm>
        </p:spPr>
        <p:txBody>
          <a:bodyPr/>
          <a:lstStyle/>
          <a:p>
            <a:r>
              <a:rPr lang="en-US" noProof="0" dirty="0"/>
              <a:t>A video demonstrate the final result:</a:t>
            </a:r>
          </a:p>
        </p:txBody>
      </p:sp>
      <p:pic>
        <p:nvPicPr>
          <p:cNvPr id="3" name="2025-03-21 18-34-01">
            <a:hlinkClick r:id="" action="ppaction://media"/>
            <a:extLst>
              <a:ext uri="{FF2B5EF4-FFF2-40B4-BE49-F238E27FC236}">
                <a16:creationId xmlns:a16="http://schemas.microsoft.com/office/drawing/2014/main" id="{94D75464-56F7-3CE9-94C3-03523822C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628800"/>
            <a:ext cx="7488832" cy="4212469"/>
          </a:xfrm>
          <a:prstGeom prst="rect">
            <a:avLst/>
          </a:prstGeom>
          <a:ln w="28575">
            <a:solidFill>
              <a:srgbClr val="009999"/>
            </a:solidFill>
          </a:ln>
        </p:spPr>
      </p:pic>
    </p:spTree>
    <p:extLst>
      <p:ext uri="{BB962C8B-B14F-4D97-AF65-F5344CB8AC3E}">
        <p14:creationId xmlns:p14="http://schemas.microsoft.com/office/powerpoint/2010/main" val="234263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418F-3B9C-8EAB-E985-DED8B85F1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732C-6EAA-9940-4FC5-1702AC60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613491"/>
            <a:ext cx="6911975" cy="561975"/>
          </a:xfrm>
        </p:spPr>
        <p:txBody>
          <a:bodyPr/>
          <a:lstStyle/>
          <a:p>
            <a:r>
              <a:rPr lang="en-US" noProof="0" dirty="0"/>
              <a:t>Final Results Visualization </a:t>
            </a:r>
            <a:r>
              <a:rPr lang="en-US" dirty="0"/>
              <a:t>O</a:t>
            </a:r>
            <a:r>
              <a:rPr lang="en-US" noProof="0" dirty="0" err="1"/>
              <a:t>verlapped</a:t>
            </a:r>
            <a:r>
              <a:rPr lang="en-US" noProof="0" dirty="0"/>
              <a:t> with </a:t>
            </a:r>
            <a:r>
              <a:rPr lang="en-US" dirty="0"/>
              <a:t>O</a:t>
            </a:r>
            <a:r>
              <a:rPr lang="en-US" noProof="0" dirty="0"/>
              <a:t>r</a:t>
            </a:r>
            <a:r>
              <a:rPr lang="tr-TR" noProof="0" dirty="0"/>
              <a:t>i</a:t>
            </a:r>
            <a:r>
              <a:rPr lang="en-US" noProof="0" dirty="0" err="1"/>
              <a:t>ginal</a:t>
            </a:r>
            <a:r>
              <a:rPr lang="en-US" noProof="0" dirty="0"/>
              <a:t> Data: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B3D9E-4BD6-3DB3-01EB-D44E9E8593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5374D-4D2F-544E-79B5-B60EFBAC4B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pic>
        <p:nvPicPr>
          <p:cNvPr id="6" name="Picture 5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C4291F14-07A9-D432-68ED-BBB5475B9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9" y="1484784"/>
            <a:ext cx="7845521" cy="3888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0B2FB-574C-F153-7426-8472A2FD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15" y="4542926"/>
            <a:ext cx="1445191" cy="13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F5377-09F2-A9F2-B28B-595E2E7FA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68EE-3696-683F-4EA7-C05D67CA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0047"/>
            <a:ext cx="6911975" cy="561975"/>
          </a:xfrm>
        </p:spPr>
        <p:txBody>
          <a:bodyPr/>
          <a:lstStyle/>
          <a:p>
            <a:r>
              <a:rPr lang="en-US" noProof="0" dirty="0"/>
              <a:t>The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6E2DB-F211-0423-805D-CD9EF3A05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AC80C-42AA-B1C8-C415-36798E58DE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31677-89DF-E603-44C1-ED590959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680493"/>
            <a:ext cx="8356600" cy="4894262"/>
          </a:xfrm>
        </p:spPr>
        <p:txBody>
          <a:bodyPr/>
          <a:lstStyle/>
          <a:p>
            <a:r>
              <a:rPr lang="en-US" noProof="0" dirty="0"/>
              <a:t>Triangles</a:t>
            </a:r>
          </a:p>
          <a:p>
            <a:pPr lvl="1"/>
            <a:r>
              <a:rPr lang="en-US" noProof="0" dirty="0"/>
              <a:t>Vertices (Points) has XYZ values</a:t>
            </a:r>
          </a:p>
          <a:p>
            <a:pPr lvl="1"/>
            <a:r>
              <a:rPr lang="en-US" noProof="0" dirty="0"/>
              <a:t>Absolute Values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marL="476226" lvl="1" indent="0">
              <a:buNone/>
            </a:pPr>
            <a:endParaRPr lang="en-US" noProof="0" dirty="0"/>
          </a:p>
          <a:p>
            <a:pPr lvl="1"/>
            <a:r>
              <a:rPr lang="en-US" noProof="0" dirty="0"/>
              <a:t>Faces (3 point indices represent one triangle face)</a:t>
            </a:r>
          </a:p>
          <a:p>
            <a:pPr lvl="1"/>
            <a:r>
              <a:rPr lang="en-US" noProof="0" dirty="0"/>
              <a:t>Topological relations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90A91-81B8-2C12-172D-C59CE141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00" y="1772816"/>
            <a:ext cx="1728192" cy="1818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991B3-3D9C-9264-B2E4-00717F3C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75" y="4291557"/>
            <a:ext cx="1085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8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E3F3-5204-1F20-674C-92AA0861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6146-2C02-0CD3-3C80-AFD87474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7" y="52389"/>
            <a:ext cx="6911975" cy="561975"/>
          </a:xfrm>
        </p:spPr>
        <p:txBody>
          <a:bodyPr/>
          <a:lstStyle/>
          <a:p>
            <a:r>
              <a:rPr lang="en-US" noProof="0" dirty="0"/>
              <a:t>The Main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F0903-A934-E5BC-CAAD-CF34E7AAF1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Berk Kıvılcım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CF206-3192-4925-09AC-7389F62941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665972-A674-42BB-A6D3-497C66CECC7B}" type="datetime1">
              <a:rPr lang="de-DE" smtClean="0"/>
              <a:t>27.03.2025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AA6B2-81D1-0B5C-B4D9-6A45A6B35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718479"/>
            <a:ext cx="8356600" cy="4894262"/>
          </a:xfrm>
        </p:spPr>
        <p:txBody>
          <a:bodyPr/>
          <a:lstStyle/>
          <a:p>
            <a:r>
              <a:rPr lang="en-US" noProof="0" dirty="0"/>
              <a:t>Find the building footprints</a:t>
            </a:r>
          </a:p>
          <a:p>
            <a:r>
              <a:rPr lang="en-US" noProof="0" dirty="0"/>
              <a:t>Find the proper building heights</a:t>
            </a:r>
          </a:p>
          <a:p>
            <a:r>
              <a:rPr lang="en-US" noProof="0" dirty="0"/>
              <a:t>Construct rooftops according to building height and footprint</a:t>
            </a:r>
          </a:p>
          <a:p>
            <a:r>
              <a:rPr lang="en-US" noProof="0" dirty="0"/>
              <a:t>Construct walls according to footprints and rooftops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E1E1E-E924-FA01-86F4-DC1B76A8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55" y="2309291"/>
            <a:ext cx="2393272" cy="1280434"/>
          </a:xfrm>
          <a:prstGeom prst="rect">
            <a:avLst/>
          </a:prstGeom>
          <a:ln w="28575">
            <a:solidFill>
              <a:srgbClr val="009999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E7C9D8-490A-2412-A976-E0E9434C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95" y="2294051"/>
            <a:ext cx="1592312" cy="1280434"/>
          </a:xfrm>
          <a:prstGeom prst="rect">
            <a:avLst/>
          </a:prstGeom>
          <a:ln w="28575">
            <a:solidFill>
              <a:srgbClr val="009999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CC51B6-BC5D-EF5B-5C3F-DA103C2F2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675" y="2312957"/>
            <a:ext cx="3247766" cy="1280434"/>
          </a:xfrm>
          <a:prstGeom prst="rect">
            <a:avLst/>
          </a:prstGeom>
          <a:ln w="28575">
            <a:solidFill>
              <a:srgbClr val="00999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96261-C157-525F-62A6-495BAEC9A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44" y="4077738"/>
            <a:ext cx="4170239" cy="1823764"/>
          </a:xfrm>
          <a:prstGeom prst="rect">
            <a:avLst/>
          </a:prstGeom>
          <a:ln w="28575">
            <a:solidFill>
              <a:srgbClr val="009999"/>
            </a:solidFill>
          </a:ln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EAB4E21-2187-D2D4-1A7F-F4BC63625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65" y="3644991"/>
            <a:ext cx="245645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i="1" kern="0" noProof="0" dirty="0">
                <a:solidFill>
                  <a:schemeClr val="bg1">
                    <a:lumMod val="50000"/>
                  </a:schemeClr>
                </a:solidFill>
              </a:rPr>
              <a:t>The original </a:t>
            </a:r>
            <a:r>
              <a:rPr lang="en-US" sz="1200" i="1" kern="0" noProof="0" dirty="0" err="1">
                <a:solidFill>
                  <a:schemeClr val="bg1">
                    <a:lumMod val="50000"/>
                  </a:schemeClr>
                </a:solidFill>
              </a:rPr>
              <a:t>LoD</a:t>
            </a:r>
            <a:r>
              <a:rPr lang="en-US" sz="1200" i="1" kern="0" noProof="0" dirty="0">
                <a:solidFill>
                  <a:schemeClr val="bg1">
                    <a:lumMod val="50000"/>
                  </a:schemeClr>
                </a:solidFill>
              </a:rPr>
              <a:t> 2.2 Data (top view)</a:t>
            </a:r>
            <a:endParaRPr lang="en-US" sz="1100" kern="0" noProof="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CE77C77-4417-600F-CA8E-221ED0FCB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7850" y="3644990"/>
            <a:ext cx="1890294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i="1" kern="0" noProof="0" dirty="0">
                <a:solidFill>
                  <a:schemeClr val="bg1">
                    <a:lumMod val="50000"/>
                  </a:schemeClr>
                </a:solidFill>
              </a:rPr>
              <a:t>The footprint (bottom view)</a:t>
            </a:r>
            <a:endParaRPr lang="en-US" sz="1100" kern="0" noProof="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56D3AF9-1F8F-A8A2-782D-9688F9DDA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328" y="3644990"/>
            <a:ext cx="280034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i="1" kern="0" noProof="0" dirty="0">
                <a:solidFill>
                  <a:schemeClr val="bg1">
                    <a:lumMod val="50000"/>
                  </a:schemeClr>
                </a:solidFill>
              </a:rPr>
              <a:t>The footprint and rooftop (bottom view and orientation of rooftop not fixed)</a:t>
            </a:r>
            <a:endParaRPr lang="en-US" sz="1100" kern="0" noProof="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1D9C2D-2F71-7193-4E97-6404B6BD7299}"/>
              </a:ext>
            </a:extLst>
          </p:cNvPr>
          <p:cNvSpPr/>
          <p:nvPr/>
        </p:nvSpPr>
        <p:spPr>
          <a:xfrm>
            <a:off x="2906038" y="2853844"/>
            <a:ext cx="421616" cy="191327"/>
          </a:xfrm>
          <a:prstGeom prst="rightArrow">
            <a:avLst/>
          </a:prstGeom>
          <a:solidFill>
            <a:srgbClr val="009999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B63E4DF1-B405-B9F4-D84C-1970F1C9AEED}"/>
              </a:ext>
            </a:extLst>
          </p:cNvPr>
          <p:cNvSpPr/>
          <p:nvPr/>
        </p:nvSpPr>
        <p:spPr>
          <a:xfrm rot="16200000" flipH="1">
            <a:off x="6010226" y="3651664"/>
            <a:ext cx="648072" cy="2372396"/>
          </a:xfrm>
          <a:prstGeom prst="bentUpArrow">
            <a:avLst>
              <a:gd name="adj1" fmla="val 19121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FF3EC3DA-FE37-ECDE-273F-BFC2CC433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60" y="5991945"/>
            <a:ext cx="448258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i="1" kern="0" noProof="0" dirty="0">
                <a:solidFill>
                  <a:schemeClr val="bg1">
                    <a:lumMod val="50000"/>
                  </a:schemeClr>
                </a:solidFill>
              </a:rPr>
              <a:t>Final Results with walls and proper face orientations (top view)</a:t>
            </a:r>
            <a:endParaRPr lang="en-US" sz="1100" kern="0" noProof="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B3B77D7-7457-4597-9232-3EA28CC1B80B}"/>
              </a:ext>
            </a:extLst>
          </p:cNvPr>
          <p:cNvSpPr/>
          <p:nvPr/>
        </p:nvSpPr>
        <p:spPr>
          <a:xfrm>
            <a:off x="5063583" y="2878232"/>
            <a:ext cx="421616" cy="191327"/>
          </a:xfrm>
          <a:prstGeom prst="rightArrow">
            <a:avLst/>
          </a:prstGeom>
          <a:solidFill>
            <a:srgbClr val="009999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18030"/>
      </p:ext>
    </p:extLst>
  </p:cSld>
  <p:clrMapOvr>
    <a:masterClrMapping/>
  </p:clrMapOvr>
</p:sld>
</file>

<file path=ppt/theme/theme1.xml><?xml version="1.0" encoding="utf-8"?>
<a:theme xmlns:a="http://schemas.openxmlformats.org/drawingml/2006/main" name="KIT_master_ppt2007_e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KIT_master_ppt2007_en</Template>
  <TotalTime>33729</TotalTime>
  <Words>1234</Words>
  <Application>Microsoft Office PowerPoint</Application>
  <PresentationFormat>On-screen Show (4:3)</PresentationFormat>
  <Paragraphs>448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SimSun</vt:lpstr>
      <vt:lpstr>Arial</vt:lpstr>
      <vt:lpstr>KIT_master_ppt2007_en</vt:lpstr>
      <vt:lpstr>PowerPoint Presentation</vt:lpstr>
      <vt:lpstr>Content</vt:lpstr>
      <vt:lpstr>PowerPoint Presentation</vt:lpstr>
      <vt:lpstr>The Task</vt:lpstr>
      <vt:lpstr>The Final Result Preview</vt:lpstr>
      <vt:lpstr>The Final Result Preview</vt:lpstr>
      <vt:lpstr>Final Results Visualization Overlapped with Original Data:</vt:lpstr>
      <vt:lpstr>The Data</vt:lpstr>
      <vt:lpstr>The Main Idea</vt:lpstr>
      <vt:lpstr>Workflow </vt:lpstr>
      <vt:lpstr>PowerPoint Presentation</vt:lpstr>
      <vt:lpstr>Finding Building Footprints</vt:lpstr>
      <vt:lpstr>Finding Building Footprints</vt:lpstr>
      <vt:lpstr>Finding Building Footprints</vt:lpstr>
      <vt:lpstr>Finding Building Footprints</vt:lpstr>
      <vt:lpstr>Finding Building Footprints</vt:lpstr>
      <vt:lpstr>Finding Building Footprints</vt:lpstr>
      <vt:lpstr>Finding Building Footprints</vt:lpstr>
      <vt:lpstr>Finding Proper Building Heights</vt:lpstr>
      <vt:lpstr>Finding Proper Building Heights</vt:lpstr>
      <vt:lpstr>Finding Proper Building Heights</vt:lpstr>
      <vt:lpstr>Creating Rooftops Triangulations</vt:lpstr>
      <vt:lpstr>Creating Rooftops Triangulations</vt:lpstr>
      <vt:lpstr>Creating Sidewall Triangulations</vt:lpstr>
      <vt:lpstr>Creating Sidewall Triangulations</vt:lpstr>
      <vt:lpstr>Creating Sidewall Triangulations</vt:lpstr>
      <vt:lpstr>Final Result Visualization:</vt:lpstr>
      <vt:lpstr>PowerPoint Presentation</vt:lpstr>
      <vt:lpstr>What could be done better</vt:lpstr>
      <vt:lpstr>What could be done better</vt:lpstr>
      <vt:lpstr>What could be done better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Ding</dc:creator>
  <cp:lastModifiedBy>Kivilcim, Berk</cp:lastModifiedBy>
  <cp:revision>1766</cp:revision>
  <dcterms:created xsi:type="dcterms:W3CDTF">2011-06-15T05:52:38Z</dcterms:created>
  <dcterms:modified xsi:type="dcterms:W3CDTF">2025-03-27T14:45:08Z</dcterms:modified>
</cp:coreProperties>
</file>